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sldIdLst>
    <p:sldId id="409" r:id="rId3"/>
    <p:sldId id="408" r:id="rId4"/>
    <p:sldId id="407" r:id="rId5"/>
    <p:sldId id="406" r:id="rId6"/>
    <p:sldId id="405" r:id="rId7"/>
    <p:sldId id="404" r:id="rId8"/>
    <p:sldId id="403" r:id="rId9"/>
    <p:sldId id="402" r:id="rId10"/>
    <p:sldId id="401" r:id="rId11"/>
    <p:sldId id="400" r:id="rId12"/>
    <p:sldId id="399" r:id="rId13"/>
    <p:sldId id="398" r:id="rId14"/>
    <p:sldId id="397" r:id="rId15"/>
    <p:sldId id="396" r:id="rId16"/>
    <p:sldId id="395" r:id="rId17"/>
    <p:sldId id="394" r:id="rId18"/>
    <p:sldId id="393" r:id="rId19"/>
    <p:sldId id="392" r:id="rId20"/>
    <p:sldId id="391" r:id="rId21"/>
    <p:sldId id="390" r:id="rId22"/>
    <p:sldId id="389" r:id="rId23"/>
    <p:sldId id="388" r:id="rId24"/>
    <p:sldId id="387" r:id="rId25"/>
    <p:sldId id="386" r:id="rId26"/>
    <p:sldId id="385" r:id="rId27"/>
    <p:sldId id="384" r:id="rId28"/>
    <p:sldId id="383" r:id="rId29"/>
    <p:sldId id="382" r:id="rId30"/>
    <p:sldId id="381" r:id="rId31"/>
    <p:sldId id="380" r:id="rId32"/>
    <p:sldId id="379" r:id="rId33"/>
    <p:sldId id="378" r:id="rId34"/>
    <p:sldId id="377" r:id="rId35"/>
    <p:sldId id="376" r:id="rId36"/>
    <p:sldId id="375" r:id="rId37"/>
    <p:sldId id="374" r:id="rId38"/>
    <p:sldId id="373" r:id="rId39"/>
    <p:sldId id="372" r:id="rId40"/>
    <p:sldId id="371" r:id="rId41"/>
    <p:sldId id="370" r:id="rId42"/>
    <p:sldId id="369" r:id="rId43"/>
    <p:sldId id="368" r:id="rId44"/>
    <p:sldId id="367" r:id="rId45"/>
    <p:sldId id="366" r:id="rId46"/>
    <p:sldId id="365" r:id="rId47"/>
    <p:sldId id="364" r:id="rId48"/>
    <p:sldId id="363" r:id="rId49"/>
    <p:sldId id="362" r:id="rId50"/>
    <p:sldId id="361" r:id="rId51"/>
    <p:sldId id="360" r:id="rId52"/>
    <p:sldId id="359" r:id="rId53"/>
    <p:sldId id="358" r:id="rId54"/>
    <p:sldId id="357" r:id="rId55"/>
    <p:sldId id="356" r:id="rId56"/>
    <p:sldId id="355" r:id="rId57"/>
    <p:sldId id="354" r:id="rId58"/>
    <p:sldId id="353" r:id="rId59"/>
    <p:sldId id="352" r:id="rId60"/>
    <p:sldId id="351" r:id="rId61"/>
    <p:sldId id="350" r:id="rId62"/>
    <p:sldId id="349" r:id="rId63"/>
    <p:sldId id="348" r:id="rId64"/>
    <p:sldId id="347" r:id="rId65"/>
    <p:sldId id="346" r:id="rId66"/>
    <p:sldId id="345" r:id="rId67"/>
    <p:sldId id="344" r:id="rId68"/>
    <p:sldId id="343" r:id="rId69"/>
    <p:sldId id="342" r:id="rId70"/>
    <p:sldId id="341" r:id="rId71"/>
    <p:sldId id="340" r:id="rId72"/>
    <p:sldId id="339" r:id="rId73"/>
    <p:sldId id="338" r:id="rId74"/>
    <p:sldId id="337" r:id="rId75"/>
    <p:sldId id="336" r:id="rId76"/>
    <p:sldId id="335" r:id="rId77"/>
    <p:sldId id="334" r:id="rId78"/>
    <p:sldId id="333" r:id="rId79"/>
    <p:sldId id="332" r:id="rId80"/>
    <p:sldId id="331" r:id="rId81"/>
    <p:sldId id="330" r:id="rId82"/>
    <p:sldId id="329" r:id="rId83"/>
    <p:sldId id="328" r:id="rId84"/>
    <p:sldId id="327" r:id="rId85"/>
    <p:sldId id="326" r:id="rId86"/>
    <p:sldId id="325" r:id="rId87"/>
    <p:sldId id="324" r:id="rId88"/>
    <p:sldId id="323" r:id="rId89"/>
    <p:sldId id="322" r:id="rId90"/>
    <p:sldId id="321" r:id="rId91"/>
    <p:sldId id="320" r:id="rId92"/>
    <p:sldId id="319" r:id="rId93"/>
    <p:sldId id="318" r:id="rId94"/>
    <p:sldId id="317" r:id="rId95"/>
    <p:sldId id="316" r:id="rId96"/>
    <p:sldId id="315" r:id="rId97"/>
    <p:sldId id="314" r:id="rId98"/>
    <p:sldId id="313" r:id="rId99"/>
    <p:sldId id="312" r:id="rId100"/>
    <p:sldId id="311" r:id="rId101"/>
    <p:sldId id="310" r:id="rId102"/>
    <p:sldId id="309" r:id="rId103"/>
    <p:sldId id="308" r:id="rId104"/>
    <p:sldId id="307" r:id="rId105"/>
    <p:sldId id="306" r:id="rId106"/>
    <p:sldId id="305" r:id="rId107"/>
    <p:sldId id="304" r:id="rId108"/>
    <p:sldId id="303" r:id="rId109"/>
    <p:sldId id="302" r:id="rId110"/>
    <p:sldId id="301" r:id="rId111"/>
    <p:sldId id="300" r:id="rId112"/>
    <p:sldId id="299" r:id="rId113"/>
    <p:sldId id="298" r:id="rId114"/>
    <p:sldId id="297" r:id="rId115"/>
    <p:sldId id="296" r:id="rId116"/>
    <p:sldId id="295" r:id="rId117"/>
    <p:sldId id="294" r:id="rId118"/>
    <p:sldId id="293" r:id="rId119"/>
    <p:sldId id="292" r:id="rId120"/>
    <p:sldId id="291" r:id="rId121"/>
    <p:sldId id="290" r:id="rId122"/>
    <p:sldId id="289" r:id="rId123"/>
    <p:sldId id="288" r:id="rId124"/>
    <p:sldId id="287" r:id="rId125"/>
    <p:sldId id="286" r:id="rId126"/>
    <p:sldId id="285" r:id="rId127"/>
    <p:sldId id="284" r:id="rId128"/>
    <p:sldId id="283" r:id="rId129"/>
    <p:sldId id="282" r:id="rId130"/>
    <p:sldId id="281" r:id="rId131"/>
    <p:sldId id="280" r:id="rId132"/>
    <p:sldId id="279" r:id="rId133"/>
    <p:sldId id="278" r:id="rId134"/>
    <p:sldId id="277" r:id="rId135"/>
    <p:sldId id="276" r:id="rId136"/>
    <p:sldId id="275" r:id="rId137"/>
    <p:sldId id="274" r:id="rId138"/>
    <p:sldId id="273" r:id="rId139"/>
    <p:sldId id="272" r:id="rId140"/>
    <p:sldId id="271" r:id="rId141"/>
    <p:sldId id="270" r:id="rId142"/>
    <p:sldId id="269" r:id="rId143"/>
    <p:sldId id="268" r:id="rId144"/>
    <p:sldId id="267" r:id="rId145"/>
    <p:sldId id="266" r:id="rId146"/>
    <p:sldId id="265" r:id="rId147"/>
    <p:sldId id="264" r:id="rId148"/>
    <p:sldId id="263" r:id="rId149"/>
    <p:sldId id="262" r:id="rId150"/>
    <p:sldId id="261" r:id="rId151"/>
    <p:sldId id="260" r:id="rId152"/>
    <p:sldId id="259" r:id="rId153"/>
    <p:sldId id="258" r:id="rId154"/>
    <p:sldId id="257" r:id="rId155"/>
    <p:sldId id="410" r:id="rId156"/>
    <p:sldId id="411" r:id="rId157"/>
    <p:sldId id="413" r:id="rId158"/>
    <p:sldId id="414" r:id="rId159"/>
    <p:sldId id="415" r:id="rId160"/>
    <p:sldId id="416" r:id="rId161"/>
    <p:sldId id="417" r:id="rId162"/>
    <p:sldId id="418" r:id="rId163"/>
    <p:sldId id="419" r:id="rId164"/>
    <p:sldId id="420" r:id="rId165"/>
    <p:sldId id="421" r:id="rId166"/>
    <p:sldId id="422" r:id="rId167"/>
    <p:sldId id="423" r:id="rId168"/>
    <p:sldId id="424" r:id="rId169"/>
    <p:sldId id="425" r:id="rId170"/>
    <p:sldId id="426" r:id="rId171"/>
    <p:sldId id="427" r:id="rId172"/>
    <p:sldId id="428" r:id="rId173"/>
    <p:sldId id="429" r:id="rId174"/>
    <p:sldId id="430" r:id="rId175"/>
    <p:sldId id="431" r:id="rId176"/>
    <p:sldId id="432" r:id="rId177"/>
    <p:sldId id="437" r:id="rId178"/>
    <p:sldId id="433" r:id="rId179"/>
    <p:sldId id="434" r:id="rId180"/>
    <p:sldId id="438" r:id="rId181"/>
    <p:sldId id="439" r:id="rId182"/>
    <p:sldId id="440" r:id="rId183"/>
    <p:sldId id="441" r:id="rId184"/>
    <p:sldId id="442" r:id="rId185"/>
    <p:sldId id="443" r:id="rId1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D2FE88-77BC-414C-9AE2-34129695CB0C}" v="154" dt="2022-01-17T23:54:12.799"/>
    <p1510:client id="{6FC4F1AC-6370-D1AC-0F7C-D4276605B42D}" v="17" dt="2022-01-18T00:00:12.1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microsoft.com/office/2015/10/relationships/revisionInfo" Target="revisionInfo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theme" Target="theme/theme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0" Type="http://schemas.openxmlformats.org/officeDocument/2006/relationships/tableStyles" Target="tableStyle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1/19/2022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1/19/2022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0" r:id="rId2"/>
    <p:sldLayoutId id="2147483681" r:id="rId3"/>
    <p:sldLayoutId id="2147483682" r:id="rId4"/>
    <p:sldLayoutId id="2147483678" r:id="rId5"/>
    <p:sldLayoutId id="2147483683" r:id="rId6"/>
    <p:sldLayoutId id="2147483674" r:id="rId7"/>
    <p:sldLayoutId id="2147483675" r:id="rId8"/>
    <p:sldLayoutId id="2147483676" r:id="rId9"/>
    <p:sldLayoutId id="2147483677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eg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eg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1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9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2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5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8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4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7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0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3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6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9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2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5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8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4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7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0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3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6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9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3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2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5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1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4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7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1.png"/><Relationship Id="rId4" Type="http://schemas.openxmlformats.org/officeDocument/2006/relationships/image" Target="../media/image3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1A9F8-F5F2-4ADA-A3E6-AD6B53EC2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5" y="2462686"/>
            <a:ext cx="10058400" cy="1371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New Tasks</a:t>
            </a:r>
            <a:br>
              <a:rPr lang="en-US" dirty="0"/>
            </a:br>
            <a:r>
              <a:rPr lang="en-US" dirty="0"/>
              <a:t>01/14/2022</a:t>
            </a:r>
            <a:br>
              <a:rPr lang="en-US" dirty="0"/>
            </a:br>
            <a:r>
              <a:rPr lang="en-US" dirty="0"/>
              <a:t>Samaneh</a:t>
            </a:r>
          </a:p>
        </p:txBody>
      </p:sp>
    </p:spTree>
    <p:extLst>
      <p:ext uri="{BB962C8B-B14F-4D97-AF65-F5344CB8AC3E}">
        <p14:creationId xmlns:p14="http://schemas.microsoft.com/office/powerpoint/2010/main" val="3919835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6B6E5-CBBD-406A-A9FC-85CA04D3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ea typeface="+mj-lt"/>
                <a:cs typeface="+mj-lt"/>
              </a:rPr>
              <a:t>Interpreting binary logistic regression output</a:t>
            </a: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60DA2-3425-4C59-882D-813DFDC78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06B4CF-4F75-431E-BB58-F6DAD3E9C1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549" r="-142"/>
          <a:stretch/>
        </p:blipFill>
        <p:spPr>
          <a:xfrm>
            <a:off x="1993623" y="3264861"/>
            <a:ext cx="8793883" cy="19314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B6BA4C-A21C-44A4-ADA2-0F14BB9223F0}"/>
              </a:ext>
            </a:extLst>
          </p:cNvPr>
          <p:cNvSpPr txBox="1"/>
          <p:nvPr/>
        </p:nvSpPr>
        <p:spPr>
          <a:xfrm>
            <a:off x="1113559" y="2351809"/>
            <a:ext cx="2743199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highlight>
                  <a:srgbClr val="FFFF00"/>
                </a:highlight>
                <a:ea typeface="+mn-lt"/>
                <a:cs typeface="+mn-lt"/>
              </a:rPr>
              <a:t>B</a:t>
            </a:r>
            <a:r>
              <a:rPr lang="en-US" dirty="0">
                <a:highlight>
                  <a:srgbClr val="FFFF00"/>
                </a:highlight>
                <a:ea typeface="+mn-lt"/>
                <a:cs typeface="+mn-lt"/>
              </a:rPr>
              <a:t> – These are the values for the logistic regression equation for predicting the dependent variable from the independent variable.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53B2C8-D61A-4B0E-8ACF-B23E08D4A974}"/>
              </a:ext>
            </a:extLst>
          </p:cNvPr>
          <p:cNvSpPr txBox="1"/>
          <p:nvPr/>
        </p:nvSpPr>
        <p:spPr>
          <a:xfrm>
            <a:off x="3780559" y="1737013"/>
            <a:ext cx="2743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ighlight>
                  <a:srgbClr val="00FF00"/>
                </a:highlight>
                <a:ea typeface="+mn-lt"/>
                <a:cs typeface="+mn-lt"/>
              </a:rPr>
              <a:t> </a:t>
            </a:r>
            <a:r>
              <a:rPr lang="en-US" b="1" dirty="0">
                <a:highlight>
                  <a:srgbClr val="00FF00"/>
                </a:highlight>
                <a:ea typeface="+mn-lt"/>
                <a:cs typeface="+mn-lt"/>
              </a:rPr>
              <a:t>S.E.</a:t>
            </a:r>
            <a:r>
              <a:rPr lang="en-US" dirty="0">
                <a:highlight>
                  <a:srgbClr val="00FF00"/>
                </a:highlight>
                <a:ea typeface="+mn-lt"/>
                <a:cs typeface="+mn-lt"/>
              </a:rPr>
              <a:t> – This is the standard error around the coefficient for the constant.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DB0D96-C0BF-4C43-BA40-B9AA3E289151}"/>
              </a:ext>
            </a:extLst>
          </p:cNvPr>
          <p:cNvSpPr txBox="1"/>
          <p:nvPr/>
        </p:nvSpPr>
        <p:spPr>
          <a:xfrm>
            <a:off x="6477866" y="1594139"/>
            <a:ext cx="274319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 </a:t>
            </a:r>
            <a:r>
              <a:rPr lang="en-US" b="1" dirty="0">
                <a:highlight>
                  <a:srgbClr val="00FFFF"/>
                </a:highlight>
                <a:ea typeface="+mn-lt"/>
                <a:cs typeface="+mn-lt"/>
              </a:rPr>
              <a:t>Wald</a:t>
            </a:r>
            <a:r>
              <a:rPr lang="en-US" dirty="0">
                <a:highlight>
                  <a:srgbClr val="00FFFF"/>
                </a:highlight>
                <a:ea typeface="+mn-lt"/>
                <a:cs typeface="+mn-lt"/>
              </a:rPr>
              <a:t> – This is the Wald chi-square test that tests the null hypothesis that the constant equals 0.</a:t>
            </a:r>
            <a:endParaRPr lang="en-US" dirty="0">
              <a:highlight>
                <a:srgbClr val="00FFFF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B5E101-8691-486C-98EA-25402E785349}"/>
              </a:ext>
            </a:extLst>
          </p:cNvPr>
          <p:cNvSpPr txBox="1"/>
          <p:nvPr/>
        </p:nvSpPr>
        <p:spPr>
          <a:xfrm>
            <a:off x="9807287" y="2481696"/>
            <a:ext cx="2743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ighlight>
                  <a:srgbClr val="FFFF00"/>
                </a:highlight>
                <a:ea typeface="+mn-lt"/>
                <a:cs typeface="+mn-lt"/>
              </a:rPr>
              <a:t> </a:t>
            </a:r>
            <a:r>
              <a:rPr lang="en-US" b="1" dirty="0">
                <a:highlight>
                  <a:srgbClr val="FFFF00"/>
                </a:highlight>
                <a:ea typeface="+mn-lt"/>
                <a:cs typeface="+mn-lt"/>
              </a:rPr>
              <a:t>Exp(B)</a:t>
            </a:r>
            <a:r>
              <a:rPr lang="en-US" dirty="0">
                <a:highlight>
                  <a:srgbClr val="FFFF00"/>
                </a:highlight>
                <a:ea typeface="+mn-lt"/>
                <a:cs typeface="+mn-lt"/>
              </a:rPr>
              <a:t> – This is the exponentiation of the B coefficient, which is an odds ratio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673CAE-2284-4B0F-856F-747FF7DEFBFB}"/>
              </a:ext>
            </a:extLst>
          </p:cNvPr>
          <p:cNvSpPr txBox="1"/>
          <p:nvPr/>
        </p:nvSpPr>
        <p:spPr>
          <a:xfrm>
            <a:off x="7032048" y="5196321"/>
            <a:ext cx="420658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highlight>
                  <a:srgbClr val="00FF00"/>
                </a:highlight>
                <a:ea typeface="+mn-lt"/>
                <a:cs typeface="+mn-lt"/>
              </a:rPr>
              <a:t>Score and Sig.</a:t>
            </a:r>
            <a:r>
              <a:rPr lang="en-US" dirty="0">
                <a:highlight>
                  <a:srgbClr val="00FF00"/>
                </a:highlight>
                <a:ea typeface="+mn-lt"/>
                <a:cs typeface="+mn-lt"/>
              </a:rPr>
              <a:t> – This is a Score test that is used to predict whether or not an independent variable would be significant in the model.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7AFCD5-932A-4E6A-A425-C1867E974193}"/>
              </a:ext>
            </a:extLst>
          </p:cNvPr>
          <p:cNvSpPr txBox="1"/>
          <p:nvPr/>
        </p:nvSpPr>
        <p:spPr>
          <a:xfrm>
            <a:off x="3014230" y="5326207"/>
            <a:ext cx="43537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ighlight>
                  <a:srgbClr val="FF0000"/>
                </a:highlight>
                <a:ea typeface="+mn-lt"/>
                <a:cs typeface="+mn-lt"/>
              </a:rPr>
              <a:t> </a:t>
            </a:r>
            <a:r>
              <a:rPr lang="en-US" b="1" dirty="0">
                <a:highlight>
                  <a:srgbClr val="FF0000"/>
                </a:highlight>
                <a:ea typeface="+mn-lt"/>
                <a:cs typeface="+mn-lt"/>
              </a:rPr>
              <a:t>df</a:t>
            </a:r>
            <a:r>
              <a:rPr lang="en-US" dirty="0">
                <a:highlight>
                  <a:srgbClr val="FF0000"/>
                </a:highlight>
                <a:ea typeface="+mn-lt"/>
                <a:cs typeface="+mn-lt"/>
              </a:rPr>
              <a:t> – This is the degrees of freedom</a:t>
            </a:r>
            <a:endParaRPr lang="en-US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8099645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57D164-92B9-4307-8A63-17061421F4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8620" y="1289825"/>
            <a:ext cx="4887003" cy="50632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5100A2-718E-43AA-A510-F9C110D0A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154" y="1290692"/>
            <a:ext cx="5302523" cy="50560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459B89-2488-4F0D-8A0C-6B5184ABC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33" y="661409"/>
            <a:ext cx="10058400" cy="68438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dirty="0">
                <a:ea typeface="+mj-lt"/>
                <a:cs typeface="+mj-lt"/>
              </a:rPr>
              <a:t>Multivariable logistic regression, GA, BW, %SGA, </a:t>
            </a:r>
            <a:r>
              <a:rPr lang="en-US" sz="2400">
                <a:ea typeface="+mj-lt"/>
                <a:cs typeface="+mj-lt"/>
              </a:rPr>
              <a:t># event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2075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BF07BF98-37C6-4A71-8FE8-460EFBEE0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528" y="1620635"/>
            <a:ext cx="8550275" cy="4137260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7DE6401-3527-4A45-8A32-56367457D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33" y="661409"/>
            <a:ext cx="10058400" cy="68438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dirty="0">
                <a:ea typeface="+mj-lt"/>
                <a:cs typeface="+mj-lt"/>
              </a:rPr>
              <a:t>Multivariable logistic regression, GA, BW, %SGA, </a:t>
            </a:r>
            <a:r>
              <a:rPr lang="en-US" sz="2400">
                <a:ea typeface="+mj-lt"/>
                <a:cs typeface="+mj-lt"/>
              </a:rPr>
              <a:t># event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19620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F669D4-B863-4B3E-BEFE-067F2C9277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767" y="1355676"/>
            <a:ext cx="4672959" cy="50162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6911AE-8407-4586-B4C2-472EC12F6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015" y="1326680"/>
            <a:ext cx="5359675" cy="501254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7178EEE-EAF8-4290-BD6C-799BA579B3E6}"/>
              </a:ext>
            </a:extLst>
          </p:cNvPr>
          <p:cNvSpPr>
            <a:spLocks noGrp="1"/>
          </p:cNvSpPr>
          <p:nvPr/>
        </p:nvSpPr>
        <p:spPr>
          <a:xfrm>
            <a:off x="464726" y="802520"/>
            <a:ext cx="11159066" cy="4070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z="2400">
                <a:ea typeface="+mj-lt"/>
                <a:cs typeface="+mj-lt"/>
              </a:rPr>
              <a:t>Multivariable logistic regression, GA, BW, %SGA, Duration, %time, #events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8572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A21E5AD8-AC30-49A5-8EE7-9D8631688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6590" y="1548083"/>
            <a:ext cx="7911856" cy="4442290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7178EEE-EAF8-4290-BD6C-799BA579B3E6}"/>
              </a:ext>
            </a:extLst>
          </p:cNvPr>
          <p:cNvSpPr>
            <a:spLocks noGrp="1"/>
          </p:cNvSpPr>
          <p:nvPr/>
        </p:nvSpPr>
        <p:spPr>
          <a:xfrm>
            <a:off x="464726" y="802520"/>
            <a:ext cx="11159066" cy="4070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z="2400">
                <a:ea typeface="+mj-lt"/>
                <a:cs typeface="+mj-lt"/>
              </a:rPr>
              <a:t>Multivariable logistic regression, GA, BW, %SGA, Duration, %time, #events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40433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306217-C997-43A8-BBC5-5C2902418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6019" y="1186687"/>
            <a:ext cx="4545805" cy="500679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0BD3380-5F44-4E3D-8BAC-33B3411AC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938"/>
            <a:ext cx="10058400" cy="412045"/>
          </a:xfrm>
        </p:spPr>
        <p:txBody>
          <a:bodyPr>
            <a:noAutofit/>
          </a:bodyPr>
          <a:lstStyle/>
          <a:p>
            <a:r>
              <a:rPr lang="en-US" sz="2800" dirty="0"/>
              <a:t>Table 4, at least one day data, Gestational 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7AFE3C-381C-4CB8-8102-34DCBB0D4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864" y="1222998"/>
            <a:ext cx="4766065" cy="493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2813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DD5ECA01-AF40-477D-84CC-2E576863C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0116" y="1840180"/>
            <a:ext cx="8313913" cy="3500613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B227288-C2CB-48CA-9816-5E140B72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938"/>
            <a:ext cx="10058400" cy="412045"/>
          </a:xfrm>
        </p:spPr>
        <p:txBody>
          <a:bodyPr>
            <a:noAutofit/>
          </a:bodyPr>
          <a:lstStyle/>
          <a:p>
            <a:r>
              <a:rPr lang="en-US" sz="2800" dirty="0"/>
              <a:t>Table 4, at least one day data, Gestational Age</a:t>
            </a:r>
          </a:p>
        </p:txBody>
      </p:sp>
    </p:spTree>
    <p:extLst>
      <p:ext uri="{BB962C8B-B14F-4D97-AF65-F5344CB8AC3E}">
        <p14:creationId xmlns:p14="http://schemas.microsoft.com/office/powerpoint/2010/main" val="393802530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55203E-AF2A-4BE4-A60D-66F2F023E1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319" y="1545768"/>
            <a:ext cx="4906414" cy="468694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D961A04-923B-465B-BF96-25B00CB7B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938"/>
            <a:ext cx="10058400" cy="619008"/>
          </a:xfrm>
        </p:spPr>
        <p:txBody>
          <a:bodyPr>
            <a:normAutofit/>
          </a:bodyPr>
          <a:lstStyle/>
          <a:p>
            <a:r>
              <a:rPr lang="en-US" sz="2800" dirty="0"/>
              <a:t>Table 4, at least one day data, Birth Weight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316998-987B-4A53-B7C4-EE56F657F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944" y="1547634"/>
            <a:ext cx="5277121" cy="463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03019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E7F3A-9AF2-48EC-BAC5-02C1191C6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2B3AA64-BCA2-43E3-9B2E-46EACF907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799" y="1830108"/>
            <a:ext cx="8296754" cy="36888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CA6DDDB-0051-4C3F-BEBE-BC98DAE92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938"/>
            <a:ext cx="10058400" cy="619008"/>
          </a:xfrm>
        </p:spPr>
        <p:txBody>
          <a:bodyPr>
            <a:normAutofit/>
          </a:bodyPr>
          <a:lstStyle/>
          <a:p>
            <a:r>
              <a:rPr lang="en-US" sz="2800" dirty="0"/>
              <a:t>Table 4, at least one day data, Birth Weight </a:t>
            </a:r>
          </a:p>
        </p:txBody>
      </p:sp>
    </p:spTree>
    <p:extLst>
      <p:ext uri="{BB962C8B-B14F-4D97-AF65-F5344CB8AC3E}">
        <p14:creationId xmlns:p14="http://schemas.microsoft.com/office/powerpoint/2010/main" val="202585844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9CB870-D4AA-43B6-8234-36CC4764B2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2134" y="1675871"/>
            <a:ext cx="4732120" cy="468694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CF2C11E-2454-4C95-A75E-9324FD496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938"/>
            <a:ext cx="10058400" cy="666045"/>
          </a:xfrm>
        </p:spPr>
        <p:txBody>
          <a:bodyPr>
            <a:normAutofit/>
          </a:bodyPr>
          <a:lstStyle/>
          <a:p>
            <a:r>
              <a:rPr lang="en-US" sz="2800" dirty="0"/>
              <a:t>Table 4, at least one day data, Sex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C243DF-6F0F-4F8B-A0A2-49D5B8DB8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306" y="1670328"/>
            <a:ext cx="4951263" cy="468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7837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F031A-D8AC-4460-828A-44CE178CA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3E2D353-B1B1-4BDF-AAC0-852E83EB4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833" y="1933222"/>
            <a:ext cx="7876451" cy="375159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9341EA5-9EF3-49D7-9DA2-3C246318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938"/>
            <a:ext cx="10058400" cy="666045"/>
          </a:xfrm>
        </p:spPr>
        <p:txBody>
          <a:bodyPr>
            <a:normAutofit/>
          </a:bodyPr>
          <a:lstStyle/>
          <a:p>
            <a:r>
              <a:rPr lang="en-US" sz="2800" dirty="0"/>
              <a:t>Table 4, at least one day data, Sex </a:t>
            </a:r>
          </a:p>
        </p:txBody>
      </p:sp>
    </p:spTree>
    <p:extLst>
      <p:ext uri="{BB962C8B-B14F-4D97-AF65-F5344CB8AC3E}">
        <p14:creationId xmlns:p14="http://schemas.microsoft.com/office/powerpoint/2010/main" val="418194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015D5-111A-46A9-BA0D-175393601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33063"/>
          </a:xfrm>
        </p:spPr>
        <p:txBody>
          <a:bodyPr>
            <a:normAutofit/>
          </a:bodyPr>
          <a:lstStyle/>
          <a:p>
            <a:r>
              <a:rPr lang="en-US" sz="2400" dirty="0"/>
              <a:t>Table 1, 50% data, Gestational Age(GA</a:t>
            </a:r>
            <a:r>
              <a:rPr lang="en-US" sz="2800" dirty="0"/>
              <a:t>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3415C8C-93BC-428B-965F-AFCFD5652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1359861"/>
            <a:ext cx="3596640" cy="50761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7ADBCF-581B-4967-B0B0-F26C63057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895" y="1359861"/>
            <a:ext cx="6395305" cy="507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38532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F0302-9AB1-4CEA-927E-5BBE540C4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60372"/>
            <a:ext cx="10058400" cy="938860"/>
          </a:xfrm>
        </p:spPr>
        <p:txBody>
          <a:bodyPr>
            <a:normAutofit/>
          </a:bodyPr>
          <a:lstStyle/>
          <a:p>
            <a:r>
              <a:rPr lang="en-US" sz="2800" dirty="0"/>
              <a:t>Table 4, at least one day data, %SGA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1A7C0E-758A-42D5-B265-A6CD1476F1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8060" y="1402398"/>
            <a:ext cx="4618403" cy="49973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B52C2F-C107-4CB1-AA7A-CF5669635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839" y="1407699"/>
            <a:ext cx="5073911" cy="49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6137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17EBD-2875-4906-8E22-701F14CDB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54C3E89-ED38-4799-BE1E-E619EC6A0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769" y="1892339"/>
            <a:ext cx="8066016" cy="37130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DA72DA8-5C41-4351-83CE-EA20126FA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60372"/>
            <a:ext cx="10058400" cy="938860"/>
          </a:xfrm>
        </p:spPr>
        <p:txBody>
          <a:bodyPr>
            <a:normAutofit/>
          </a:bodyPr>
          <a:lstStyle/>
          <a:p>
            <a:r>
              <a:rPr lang="en-US" sz="2800" dirty="0"/>
              <a:t>Table 4, at least one day data, %SGA</a:t>
            </a:r>
          </a:p>
        </p:txBody>
      </p:sp>
    </p:spTree>
    <p:extLst>
      <p:ext uri="{BB962C8B-B14F-4D97-AF65-F5344CB8AC3E}">
        <p14:creationId xmlns:p14="http://schemas.microsoft.com/office/powerpoint/2010/main" val="206707225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FF69F-748F-42B3-BF4F-403E70C6A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468489"/>
          </a:xfrm>
        </p:spPr>
        <p:txBody>
          <a:bodyPr>
            <a:noAutofit/>
          </a:bodyPr>
          <a:lstStyle/>
          <a:p>
            <a:r>
              <a:rPr lang="en-US" sz="2800" dirty="0"/>
              <a:t>Table 4, at least one day data, Prenatal Steroids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C2EC5C-E840-43E7-981F-0D9AC25F0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682" y="1402713"/>
            <a:ext cx="4516740" cy="4922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38DEA4-03FB-451A-8023-5B91EF7AD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301" y="1403027"/>
            <a:ext cx="6236020" cy="492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77479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090A4-48DA-4AFA-9D67-151BBBD27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ECE7BD5C-9B30-4F86-9F90-848FC1737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359" y="1873524"/>
            <a:ext cx="8147652" cy="390117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3272114-DA92-4AF6-B1CA-EBD3FEC99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468489"/>
          </a:xfrm>
        </p:spPr>
        <p:txBody>
          <a:bodyPr>
            <a:noAutofit/>
          </a:bodyPr>
          <a:lstStyle/>
          <a:p>
            <a:r>
              <a:rPr lang="en-US" sz="2800" dirty="0"/>
              <a:t>Table 4, at least one day data, Prenatal Steroids</a:t>
            </a:r>
          </a:p>
        </p:txBody>
      </p:sp>
    </p:spTree>
    <p:extLst>
      <p:ext uri="{BB962C8B-B14F-4D97-AF65-F5344CB8AC3E}">
        <p14:creationId xmlns:p14="http://schemas.microsoft.com/office/powerpoint/2010/main" val="267611389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A9F76-5E8D-45A8-AC3E-A33E33AC3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06119"/>
          </a:xfrm>
        </p:spPr>
        <p:txBody>
          <a:bodyPr>
            <a:noAutofit/>
          </a:bodyPr>
          <a:lstStyle/>
          <a:p>
            <a:r>
              <a:rPr lang="en-US" sz="2800" dirty="0"/>
              <a:t>Table 4, at least one day data, Cesarean Section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599EB3F-D29A-47EF-A22C-A193F5DC9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6903" y="1225109"/>
            <a:ext cx="4384860" cy="52043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A1AF4F-085E-4C9A-8538-4BFF09097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788" y="1144193"/>
            <a:ext cx="6125087" cy="528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5699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70374-F3B8-42EB-B7B9-B39D348F4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459082"/>
          </a:xfrm>
        </p:spPr>
        <p:txBody>
          <a:bodyPr>
            <a:noAutofit/>
          </a:bodyPr>
          <a:lstStyle/>
          <a:p>
            <a:r>
              <a:rPr lang="en-US" sz="2800" dirty="0"/>
              <a:t>Table 4, at least one day data, Multiple Gestations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0A2246-A442-44DF-A074-E5364438E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730" y="1261601"/>
            <a:ext cx="4004368" cy="49503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54881C-D11C-4585-A11B-4A1B6DA92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758" y="1260582"/>
            <a:ext cx="6439298" cy="491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5732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78238B-086D-41A0-B977-6109053FD9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1138" y="1221562"/>
            <a:ext cx="4112606" cy="5194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E01031-5F4E-4DCD-978E-68F95D89B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014" y="1223973"/>
            <a:ext cx="6424907" cy="52296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A9F60A1-7044-4165-B4A7-7EDA1EADB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652" y="492075"/>
            <a:ext cx="10058400" cy="686765"/>
          </a:xfrm>
        </p:spPr>
        <p:txBody>
          <a:bodyPr>
            <a:normAutofit/>
          </a:bodyPr>
          <a:lstStyle/>
          <a:p>
            <a:r>
              <a:rPr lang="en-US" sz="2400">
                <a:ea typeface="+mj-lt"/>
                <a:cs typeface="+mj-lt"/>
              </a:rPr>
              <a:t>Multivariable logistic regression, GA, BW, %SGA, Duration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15900141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0E513B1-B44A-4184-9637-0D671142E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3447" y="1191941"/>
            <a:ext cx="4138498" cy="52137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A5B41F-986A-42F8-89DD-907CA38E5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212" y="1218591"/>
            <a:ext cx="6360233" cy="526565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BECAF84-D0A9-488F-8C4F-5A251F75F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33" y="661409"/>
            <a:ext cx="10058400" cy="68438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dirty="0">
                <a:ea typeface="+mj-lt"/>
                <a:cs typeface="+mj-lt"/>
              </a:rPr>
              <a:t>Multivariable logistic regression, GA, BW, %SGA, %time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8250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85EF7D-7505-45F1-B915-288CD5B63E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236" y="1170707"/>
            <a:ext cx="4084849" cy="52419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1CA204-49AD-439C-9AC4-24BBC8BC2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988" y="1169825"/>
            <a:ext cx="6446803" cy="52176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6BA2CB5-A751-486A-BD75-C2EFBCBA367E}"/>
              </a:ext>
            </a:extLst>
          </p:cNvPr>
          <p:cNvSpPr>
            <a:spLocks noGrp="1"/>
          </p:cNvSpPr>
          <p:nvPr/>
        </p:nvSpPr>
        <p:spPr>
          <a:xfrm>
            <a:off x="728133" y="661409"/>
            <a:ext cx="10058400" cy="6843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z="2400" dirty="0">
                <a:ea typeface="+mj-lt"/>
                <a:cs typeface="+mj-lt"/>
              </a:rPr>
              <a:t>Multivariable logistic regression, GA, BW, %SGA, </a:t>
            </a:r>
            <a:r>
              <a:rPr lang="en-US" sz="2400">
                <a:ea typeface="+mj-lt"/>
                <a:cs typeface="+mj-lt"/>
              </a:rPr>
              <a:t># event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70871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FDF511-A84B-4CDA-B403-1F05B3F57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875" y="1291716"/>
            <a:ext cx="4304519" cy="51033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0A46C7-B3A3-4E72-A70F-BB84F2891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908" y="1287835"/>
            <a:ext cx="6245317" cy="514484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7178EEE-EAF8-4290-BD6C-799BA579B3E6}"/>
              </a:ext>
            </a:extLst>
          </p:cNvPr>
          <p:cNvSpPr>
            <a:spLocks noGrp="1"/>
          </p:cNvSpPr>
          <p:nvPr/>
        </p:nvSpPr>
        <p:spPr>
          <a:xfrm>
            <a:off x="464726" y="802520"/>
            <a:ext cx="11159066" cy="4070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z="2400">
                <a:ea typeface="+mj-lt"/>
                <a:cs typeface="+mj-lt"/>
              </a:rPr>
              <a:t>Multivariable logistic regression, GA, BW, %SGA, Duration, %time, #events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961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F3F2C-66D3-4782-BED2-7D25B4A15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59189"/>
          </a:xfrm>
        </p:spPr>
        <p:txBody>
          <a:bodyPr>
            <a:normAutofit/>
          </a:bodyPr>
          <a:lstStyle/>
          <a:p>
            <a:r>
              <a:rPr lang="en-US" sz="2800" dirty="0"/>
              <a:t>Table 1, 50% data, Birth weight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331B81-4880-43D9-8B2A-0DDF7153B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1978" y="1464592"/>
            <a:ext cx="4113156" cy="49694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1D013-21AD-42A1-9102-004812F4B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971" y="1464592"/>
            <a:ext cx="6334051" cy="496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6231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E26EA-4794-46AD-85EF-1BA7D5E24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00193"/>
          </a:xfrm>
        </p:spPr>
        <p:txBody>
          <a:bodyPr>
            <a:normAutofit/>
          </a:bodyPr>
          <a:lstStyle/>
          <a:p>
            <a:r>
              <a:rPr lang="en-US" sz="2800" dirty="0"/>
              <a:t>Table 5, at least one day data, Gestational 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E5CC0F-60CD-4CA7-BEC8-2ED93A0A3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6768" y="1304507"/>
            <a:ext cx="3801962" cy="50632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315B45-2AAA-433C-A143-2B5D43B2C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953" y="1327833"/>
            <a:ext cx="6609376" cy="506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0865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9D0C8-A02F-413D-A7D5-8ED6FB894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07409"/>
            <a:ext cx="10058400" cy="600193"/>
          </a:xfrm>
        </p:spPr>
        <p:txBody>
          <a:bodyPr>
            <a:normAutofit/>
          </a:bodyPr>
          <a:lstStyle/>
          <a:p>
            <a:r>
              <a:rPr lang="en-US" sz="2800" dirty="0"/>
              <a:t>Table 5, at least one day data, Birth Weight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CA1139-9B51-4613-BA03-6AE5B0DA5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7631" y="1186343"/>
            <a:ext cx="4191929" cy="52702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EBED88-CBF2-40DF-9E97-1AAAC03D2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214" y="1161528"/>
            <a:ext cx="6508373" cy="528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3262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57340-33A0-43B7-A632-71B0F0517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71971"/>
          </a:xfrm>
        </p:spPr>
        <p:txBody>
          <a:bodyPr>
            <a:noAutofit/>
          </a:bodyPr>
          <a:lstStyle/>
          <a:p>
            <a:r>
              <a:rPr lang="en-US" sz="2800" dirty="0"/>
              <a:t>Table 5, at least one day data, Sex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8E9291E-EDA0-4FF3-A00C-35364485D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5171" y="1216347"/>
            <a:ext cx="3936146" cy="51667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2F47A6-4BB4-494F-A1D7-76B18FF22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160" y="1188224"/>
            <a:ext cx="6414669" cy="520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33781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F0302-9AB1-4CEA-927E-5BBE540C4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43749"/>
          </a:xfrm>
        </p:spPr>
        <p:txBody>
          <a:bodyPr>
            <a:noAutofit/>
          </a:bodyPr>
          <a:lstStyle/>
          <a:p>
            <a:r>
              <a:rPr lang="en-US" sz="2800" dirty="0"/>
              <a:t>Table 5, at least one day data, %SGA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16D51A5-C93E-4F13-AF65-D361BD449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985" y="1271010"/>
            <a:ext cx="3818081" cy="51008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57B4CD-85AB-42BF-984E-77BBC03EA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951" y="1272890"/>
            <a:ext cx="6780367" cy="514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1542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FF69F-748F-42B3-BF4F-403E70C6A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33187"/>
            <a:ext cx="10058400" cy="609600"/>
          </a:xfrm>
        </p:spPr>
        <p:txBody>
          <a:bodyPr>
            <a:normAutofit/>
          </a:bodyPr>
          <a:lstStyle/>
          <a:p>
            <a:r>
              <a:rPr lang="en-US" sz="2800" dirty="0"/>
              <a:t>Table 5, at least one day data, Prenatal Steroids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8DF9BB-B728-4663-8EEF-3FFEAE9FF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4883" y="1200328"/>
            <a:ext cx="3513760" cy="51008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92F998-A2BF-4DA5-8C6A-DD700A97E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940" y="1205559"/>
            <a:ext cx="7268589" cy="509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9471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A9F76-5E8D-45A8-AC3E-A33E33AC3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09600"/>
          </a:xfrm>
        </p:spPr>
        <p:txBody>
          <a:bodyPr>
            <a:normAutofit/>
          </a:bodyPr>
          <a:lstStyle/>
          <a:p>
            <a:r>
              <a:rPr lang="en-US" sz="2800" dirty="0"/>
              <a:t>Table 5, at least one day data, Cesarean Section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338E9A-01A2-4653-8E3B-18E6A9B57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935" y="1365083"/>
            <a:ext cx="3823797" cy="4884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26390C-25F6-41B4-ADBF-67AE0DB22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056" y="1325795"/>
            <a:ext cx="7118904" cy="488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2046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70374-F3B8-42EB-B7B9-B39D348F4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430" y="435631"/>
            <a:ext cx="10058400" cy="600194"/>
          </a:xfrm>
        </p:spPr>
        <p:txBody>
          <a:bodyPr>
            <a:normAutofit/>
          </a:bodyPr>
          <a:lstStyle/>
          <a:p>
            <a:r>
              <a:rPr lang="en-US" sz="2800" dirty="0"/>
              <a:t>Table 5, at least one day data, Multiple Gestations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3EFF1F-8825-4DB1-809A-E5C9A5533A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844" y="1073131"/>
            <a:ext cx="3838075" cy="5326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8A5F4F-346F-42AE-BC75-17FCE2D8B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184" y="1070487"/>
            <a:ext cx="7012436" cy="532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3222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2A704D3-56E9-4433-B13A-50EC6E39CA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426" y="1315313"/>
            <a:ext cx="3898037" cy="50350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EEC533-817B-407E-8A5F-BE842CBEA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223" y="1312390"/>
            <a:ext cx="6778441" cy="504225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9C1485D-3F58-4184-A021-3EE412617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726" y="510890"/>
            <a:ext cx="10058400" cy="686765"/>
          </a:xfrm>
        </p:spPr>
        <p:txBody>
          <a:bodyPr>
            <a:normAutofit/>
          </a:bodyPr>
          <a:lstStyle/>
          <a:p>
            <a:r>
              <a:rPr lang="en-US" sz="2400" dirty="0">
                <a:ea typeface="+mj-lt"/>
                <a:cs typeface="+mj-lt"/>
              </a:rPr>
              <a:t>Multivariable logistic regression, GA, BW, %SGA, Duration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251467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C134BB-BC13-4A22-9536-EF59B7BFB3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97" y="1361275"/>
            <a:ext cx="3826835" cy="50350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39136D-284C-4269-A7F9-A3B962769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685" y="1360204"/>
            <a:ext cx="6906559" cy="50355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A36D6A3-8194-4CBE-A784-5C5FEBE08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33" y="661409"/>
            <a:ext cx="10058400" cy="68438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>
                <a:ea typeface="+mj-lt"/>
                <a:cs typeface="+mj-lt"/>
              </a:rPr>
              <a:t>Multivariable logistic regression, GA, BW, %SGA, %time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53765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E27350-D88C-40DC-A425-5EF4DB7F2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208" y="1359127"/>
            <a:ext cx="3639578" cy="50067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CCE47B-D9A8-4164-978A-7CC8BF6E1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668" y="1359902"/>
            <a:ext cx="6825478" cy="502249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6BA2CB5-A751-486A-BD75-C2EFBCBA367E}"/>
              </a:ext>
            </a:extLst>
          </p:cNvPr>
          <p:cNvSpPr>
            <a:spLocks noGrp="1"/>
          </p:cNvSpPr>
          <p:nvPr/>
        </p:nvSpPr>
        <p:spPr>
          <a:xfrm>
            <a:off x="728133" y="661409"/>
            <a:ext cx="10058400" cy="6843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z="2400" dirty="0">
                <a:ea typeface="+mj-lt"/>
                <a:cs typeface="+mj-lt"/>
              </a:rPr>
              <a:t>Multivariable logistic regression, GA, BW, %SGA, </a:t>
            </a:r>
            <a:r>
              <a:rPr lang="en-US" sz="2400">
                <a:ea typeface="+mj-lt"/>
                <a:cs typeface="+mj-lt"/>
              </a:rPr>
              <a:t># event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429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A60BB-3B82-4602-865B-25AE90353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94023"/>
          </a:xfrm>
        </p:spPr>
        <p:txBody>
          <a:bodyPr>
            <a:normAutofit/>
          </a:bodyPr>
          <a:lstStyle/>
          <a:p>
            <a:r>
              <a:rPr lang="en-US" sz="2800" dirty="0"/>
              <a:t>Table 1, 50% data, Sex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E757E9-6CC0-4067-8BC6-3E4AB17DE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9897" y="1236617"/>
            <a:ext cx="3788229" cy="52129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6AAB18-CCBF-42DB-8B8A-50D076610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187" y="1236616"/>
            <a:ext cx="6925642" cy="521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6908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77EC61-DE59-4732-A095-106F56712E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928" y="1492979"/>
            <a:ext cx="3551668" cy="4818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CF3884-CA8F-4A83-A697-E371F3F78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738" y="1495776"/>
            <a:ext cx="7205637" cy="481659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7178EEE-EAF8-4290-BD6C-799BA579B3E6}"/>
              </a:ext>
            </a:extLst>
          </p:cNvPr>
          <p:cNvSpPr>
            <a:spLocks noGrp="1"/>
          </p:cNvSpPr>
          <p:nvPr/>
        </p:nvSpPr>
        <p:spPr>
          <a:xfrm>
            <a:off x="464726" y="802520"/>
            <a:ext cx="11159066" cy="4070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z="2400">
                <a:ea typeface="+mj-lt"/>
                <a:cs typeface="+mj-lt"/>
              </a:rPr>
              <a:t>Multivariable logistic regression, GA, BW, %SGA, Duration, %time, #events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05631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E26EA-4794-46AD-85EF-1BA7D5E24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00193"/>
          </a:xfrm>
        </p:spPr>
        <p:txBody>
          <a:bodyPr>
            <a:normAutofit/>
          </a:bodyPr>
          <a:lstStyle/>
          <a:p>
            <a:r>
              <a:rPr lang="en-US" sz="2800" dirty="0"/>
              <a:t>Table 6, at least one day data, Gestational 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8B989B-EF56-4E54-AB78-D0B054BA2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7310" y="1327454"/>
            <a:ext cx="3672940" cy="4978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01B3B7-FB0C-4624-B1E3-4731B64E9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700" y="1327029"/>
            <a:ext cx="6866080" cy="49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81462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9D0C8-A02F-413D-A7D5-8ED6FB894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75452"/>
          </a:xfrm>
        </p:spPr>
        <p:txBody>
          <a:bodyPr>
            <a:normAutofit/>
          </a:bodyPr>
          <a:lstStyle/>
          <a:p>
            <a:r>
              <a:rPr lang="en-US" sz="2800" dirty="0"/>
              <a:t>Table 6, at least one day data, Birth Weight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8AEEDF-A115-4280-9A85-1DC95F081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2150" y="1388476"/>
            <a:ext cx="3666218" cy="49691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5A8676-0C8F-4BA2-8A6A-119BFF4D7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666" y="1388714"/>
            <a:ext cx="6659487" cy="502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6728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57340-33A0-43B7-A632-71B0F0517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24934"/>
          </a:xfrm>
        </p:spPr>
        <p:txBody>
          <a:bodyPr>
            <a:noAutofit/>
          </a:bodyPr>
          <a:lstStyle/>
          <a:p>
            <a:r>
              <a:rPr lang="en-US" sz="2800" dirty="0"/>
              <a:t>Table 6, at least one day data, Sex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C60EE3-665C-47D6-A5F1-607B75CF6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8302" y="1276608"/>
            <a:ext cx="3758711" cy="5072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72A4E5-F91A-4EBC-B7DA-941693A61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546" y="1280538"/>
            <a:ext cx="6472766" cy="515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868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F0302-9AB1-4CEA-927E-5BBE540C4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487304"/>
          </a:xfrm>
        </p:spPr>
        <p:txBody>
          <a:bodyPr>
            <a:noAutofit/>
          </a:bodyPr>
          <a:lstStyle/>
          <a:p>
            <a:r>
              <a:rPr lang="en-US" sz="2800" dirty="0"/>
              <a:t>Table 6, at least one day data, %SGA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5044D68-7039-4BE5-B808-244C5E49A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299" y="1284294"/>
            <a:ext cx="3871099" cy="50914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165C24-7817-457D-8ADA-0E3502AD6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849" y="1287635"/>
            <a:ext cx="6503378" cy="513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51091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FF69F-748F-42B3-BF4F-403E70C6A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47230"/>
          </a:xfrm>
        </p:spPr>
        <p:txBody>
          <a:bodyPr>
            <a:normAutofit/>
          </a:bodyPr>
          <a:lstStyle/>
          <a:p>
            <a:r>
              <a:rPr lang="en-US" sz="2800" dirty="0"/>
              <a:t>Table 6, at least one day data, Prenatal Steroids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9EE1E7-108E-4694-91AD-2CE01B745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166" y="1355676"/>
            <a:ext cx="3937253" cy="4978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ADBBFF-15F0-4A0B-AB21-834BE5273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344" y="1355965"/>
            <a:ext cx="6881458" cy="497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6469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A9F76-5E8D-45A8-AC3E-A33E33AC3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28415"/>
          </a:xfrm>
        </p:spPr>
        <p:txBody>
          <a:bodyPr>
            <a:normAutofit/>
          </a:bodyPr>
          <a:lstStyle/>
          <a:p>
            <a:r>
              <a:rPr lang="en-US" sz="2800" dirty="0"/>
              <a:t>Table 6, at least one day data, Cesarean Section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63101C-8CEC-4D0C-B5F1-22ED702F0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5911" y="1271010"/>
            <a:ext cx="3750069" cy="51573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5C7DF6-2016-4F99-A166-4CA824C4B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798" y="1322505"/>
            <a:ext cx="6757961" cy="510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29890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70374-F3B8-42EB-B7B9-B39D348F4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487304"/>
          </a:xfrm>
        </p:spPr>
        <p:txBody>
          <a:bodyPr>
            <a:normAutofit/>
          </a:bodyPr>
          <a:lstStyle/>
          <a:p>
            <a:r>
              <a:rPr lang="en-US" sz="2800" dirty="0"/>
              <a:t>Table 6, at least one day data, Multiple Gestations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1C3C975-8A77-4942-81D7-E1F9C3AC4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7934" y="1222493"/>
            <a:ext cx="4124775" cy="51196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4DE683-98A1-40D9-85F5-D7429C849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830" y="1219260"/>
            <a:ext cx="6671154" cy="512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92297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6277F5E-083C-4462-BAD1-3A655F18BE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670" y="1266502"/>
            <a:ext cx="4189429" cy="5119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107F51-8C63-4F90-8611-315338F9E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667" y="1269007"/>
            <a:ext cx="6689362" cy="511502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7237312-5E56-45C4-8401-3E99D40C6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763" y="473260"/>
            <a:ext cx="10058400" cy="686765"/>
          </a:xfrm>
        </p:spPr>
        <p:txBody>
          <a:bodyPr>
            <a:normAutofit/>
          </a:bodyPr>
          <a:lstStyle/>
          <a:p>
            <a:r>
              <a:rPr lang="en-US" sz="2400" dirty="0">
                <a:ea typeface="+mj-lt"/>
                <a:cs typeface="+mj-lt"/>
              </a:rPr>
              <a:t>Multivariable logistic regression, GA, BW, %SGA, Duration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3424884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8C2883-AB77-4E2A-88A4-51E345F965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391" y="1313216"/>
            <a:ext cx="3841546" cy="50914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6D8F49-A91D-45DF-972B-381A999FB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909" y="1341563"/>
            <a:ext cx="6794402" cy="506857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5A71A4D-382F-4B55-A413-4F94A6D6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33" y="661409"/>
            <a:ext cx="10058400" cy="68438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dirty="0">
                <a:ea typeface="+mj-lt"/>
                <a:cs typeface="+mj-lt"/>
              </a:rPr>
              <a:t>Multivariable logistic regression, GA, BW, %SGA, %time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093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7EC1D-E958-4E52-8DBF-CF35937F8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76606"/>
          </a:xfrm>
        </p:spPr>
        <p:txBody>
          <a:bodyPr>
            <a:normAutofit/>
          </a:bodyPr>
          <a:lstStyle/>
          <a:p>
            <a:r>
              <a:rPr lang="en-US" sz="2800" dirty="0"/>
              <a:t>Table 1, 50% data, %SGA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3A3394-73D0-49C8-9C62-B374110DE7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781" y="1228606"/>
            <a:ext cx="4441371" cy="5104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394EFE-487B-4024-980E-0AD33405F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228606"/>
            <a:ext cx="6365428" cy="514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4236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E053DF4-2A9B-4C43-B75C-DD2D00B18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763" y="1357457"/>
            <a:ext cx="3981484" cy="4884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692E3C-D139-41B7-90E4-317F27468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801" y="1354666"/>
            <a:ext cx="7030658" cy="489078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6BA2CB5-A751-486A-BD75-C2EFBCBA367E}"/>
              </a:ext>
            </a:extLst>
          </p:cNvPr>
          <p:cNvSpPr>
            <a:spLocks noGrp="1"/>
          </p:cNvSpPr>
          <p:nvPr/>
        </p:nvSpPr>
        <p:spPr>
          <a:xfrm>
            <a:off x="728133" y="661409"/>
            <a:ext cx="10058400" cy="6843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z="2400" dirty="0">
                <a:ea typeface="+mj-lt"/>
                <a:cs typeface="+mj-lt"/>
              </a:rPr>
              <a:t>Multivariable logistic regression, GA, BW, %SGA, </a:t>
            </a:r>
            <a:r>
              <a:rPr lang="en-US" sz="2400">
                <a:ea typeface="+mj-lt"/>
                <a:cs typeface="+mj-lt"/>
              </a:rPr>
              <a:t># event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20179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5013B85-7A58-489E-8B14-C06AE9E49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905" y="1368263"/>
            <a:ext cx="3554754" cy="50350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8D6822-0AAB-4783-870F-FC04555ED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262" y="1405951"/>
            <a:ext cx="7278242" cy="504237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7178EEE-EAF8-4290-BD6C-799BA579B3E6}"/>
              </a:ext>
            </a:extLst>
          </p:cNvPr>
          <p:cNvSpPr>
            <a:spLocks noGrp="1"/>
          </p:cNvSpPr>
          <p:nvPr/>
        </p:nvSpPr>
        <p:spPr>
          <a:xfrm>
            <a:off x="464726" y="802520"/>
            <a:ext cx="11159066" cy="4070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z="2400">
                <a:ea typeface="+mj-lt"/>
                <a:cs typeface="+mj-lt"/>
              </a:rPr>
              <a:t>Multivariable logistic regression, GA, BW, %SGA, Duration, %time, #events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04546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E26EA-4794-46AD-85EF-1BA7D5E24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56638"/>
          </a:xfrm>
        </p:spPr>
        <p:txBody>
          <a:bodyPr>
            <a:normAutofit/>
          </a:bodyPr>
          <a:lstStyle/>
          <a:p>
            <a:r>
              <a:rPr lang="en-US" sz="2800" dirty="0"/>
              <a:t>Table 7, at least one day data, Gestational 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851177-C781-43B6-B897-A404CECE4E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661" y="1299232"/>
            <a:ext cx="3756676" cy="51196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E79CA8-41AF-4B58-8779-18ABE6049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465" y="1333844"/>
            <a:ext cx="6911286" cy="507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0299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9D0C8-A02F-413D-A7D5-8ED6FB894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726" y="642594"/>
            <a:ext cx="10058400" cy="684860"/>
          </a:xfrm>
        </p:spPr>
        <p:txBody>
          <a:bodyPr>
            <a:normAutofit/>
          </a:bodyPr>
          <a:lstStyle/>
          <a:p>
            <a:r>
              <a:rPr lang="en-US" sz="2800" dirty="0"/>
              <a:t>Table 7, at least one day data, Birth Weight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4D3667-D800-488A-8700-796D55B97F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7065" y="1373961"/>
            <a:ext cx="4117641" cy="4940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00B38F-4D29-47E3-912F-AFC43643C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994" y="1371008"/>
            <a:ext cx="6288380" cy="496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72381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57340-33A0-43B7-A632-71B0F0517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09600"/>
          </a:xfrm>
        </p:spPr>
        <p:txBody>
          <a:bodyPr>
            <a:normAutofit/>
          </a:bodyPr>
          <a:lstStyle/>
          <a:p>
            <a:r>
              <a:rPr lang="en-US" sz="2800" dirty="0"/>
              <a:t>Table 7, at least one day data, Sex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12FACF2-44B0-482D-B93D-B50C06D0D2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856" y="1251236"/>
            <a:ext cx="4005185" cy="50444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4A5D4F-CE3B-49BB-8EB4-5C4DC79A9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922" y="1247839"/>
            <a:ext cx="6482899" cy="504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3316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F0302-9AB1-4CEA-927E-5BBE540C4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35378"/>
          </a:xfrm>
        </p:spPr>
        <p:txBody>
          <a:bodyPr>
            <a:normAutofit/>
          </a:bodyPr>
          <a:lstStyle/>
          <a:p>
            <a:r>
              <a:rPr lang="en-US" sz="2800" dirty="0"/>
              <a:t>Table 7, at least one day data, %SGA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E6B854-9B1B-4279-92F7-860AB3401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7161" y="1392291"/>
            <a:ext cx="3708709" cy="49879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0F0FA3-4977-4925-BB3A-F45CBC89F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177" y="1366439"/>
            <a:ext cx="6769529" cy="503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87392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FF69F-748F-42B3-BF4F-403E70C6A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66045"/>
          </a:xfrm>
        </p:spPr>
        <p:txBody>
          <a:bodyPr>
            <a:normAutofit/>
          </a:bodyPr>
          <a:lstStyle/>
          <a:p>
            <a:r>
              <a:rPr lang="en-US" sz="2800" dirty="0"/>
              <a:t>Table 7, at least one day data, Prenatal Steroids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EE7ACB-F7B4-4969-8BA6-7154794557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5838" y="1208279"/>
            <a:ext cx="3679466" cy="51573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11669F-292E-418B-B237-5B560548B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074" y="1169408"/>
            <a:ext cx="7001852" cy="524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8643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A9F76-5E8D-45A8-AC3E-A33E33AC3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47230"/>
          </a:xfrm>
        </p:spPr>
        <p:txBody>
          <a:bodyPr>
            <a:normAutofit/>
          </a:bodyPr>
          <a:lstStyle/>
          <a:p>
            <a:r>
              <a:rPr lang="en-US" sz="2800" dirty="0"/>
              <a:t>Table 7, at least one day data, Cesarean Section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9EB3A9-A19A-490F-A9F8-D47A57D35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3202" y="1369015"/>
            <a:ext cx="3782995" cy="4969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B062A6-168C-4F32-AA1F-518DE29D3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496" y="1374503"/>
            <a:ext cx="6548860" cy="496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5363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70374-F3B8-42EB-B7B9-B39D348F4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56638"/>
          </a:xfrm>
        </p:spPr>
        <p:txBody>
          <a:bodyPr>
            <a:normAutofit/>
          </a:bodyPr>
          <a:lstStyle/>
          <a:p>
            <a:r>
              <a:rPr lang="en-US" sz="2800" dirty="0"/>
              <a:t>Table 7, at least one day data, Multiple Gestations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3025A6-42C4-48C4-BF58-89587BBB1C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0066" y="1402452"/>
            <a:ext cx="3720970" cy="4959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512B04-C4D7-4D0A-853B-318C1A43E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870" y="1406918"/>
            <a:ext cx="6997153" cy="498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24403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0FF006-73CF-49CA-AA24-B4691677FD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7094" y="1325742"/>
            <a:ext cx="3784725" cy="49973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344016-34D0-4059-9572-2D6BC0D67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762" y="1320961"/>
            <a:ext cx="6668588" cy="499183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C1BFB09-2613-499A-B366-E368EE56E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911" y="492075"/>
            <a:ext cx="10058400" cy="686765"/>
          </a:xfrm>
        </p:spPr>
        <p:txBody>
          <a:bodyPr>
            <a:normAutofit/>
          </a:bodyPr>
          <a:lstStyle/>
          <a:p>
            <a:r>
              <a:rPr lang="en-US" sz="2400">
                <a:ea typeface="+mj-lt"/>
                <a:cs typeface="+mj-lt"/>
              </a:rPr>
              <a:t>Multivariable logistic regression, GA, BW, %SGA, Duration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669749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CB708-9DEB-4530-8F27-9257F8BA5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85315"/>
          </a:xfrm>
        </p:spPr>
        <p:txBody>
          <a:bodyPr>
            <a:normAutofit/>
          </a:bodyPr>
          <a:lstStyle/>
          <a:p>
            <a:r>
              <a:rPr lang="en-US" sz="2800" dirty="0"/>
              <a:t>Table 1, 50% data, Prenatal steroids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BA0777-045B-4A38-A036-AA6562064C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1293365"/>
            <a:ext cx="3889214" cy="50787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E06691-7E95-4189-97B7-AB41AF59B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060" y="1293365"/>
            <a:ext cx="6109275" cy="507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57362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F53C02-0BE1-4E67-93AD-8EB82E696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674" y="1436534"/>
            <a:ext cx="3691879" cy="4940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69B242-660D-4117-90A8-B17A36C0F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355" y="1480497"/>
            <a:ext cx="6731146" cy="489001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F21544B-F073-46CF-8844-9F170ED8C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33" y="661409"/>
            <a:ext cx="10058400" cy="68438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>
                <a:ea typeface="+mj-lt"/>
                <a:cs typeface="+mj-lt"/>
              </a:rPr>
              <a:t>Multivariable logistic regression, GA, BW, %SGA, %time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43412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4F5474-F2E7-4B0A-A5E8-C3DC27DD30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8854" y="1389497"/>
            <a:ext cx="4009640" cy="4978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AF45AD-7AC8-41ED-9809-D6C62449E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283" y="1388158"/>
            <a:ext cx="6311526" cy="503159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6BA2CB5-A751-486A-BD75-C2EFBCBA367E}"/>
              </a:ext>
            </a:extLst>
          </p:cNvPr>
          <p:cNvSpPr>
            <a:spLocks noGrp="1"/>
          </p:cNvSpPr>
          <p:nvPr/>
        </p:nvSpPr>
        <p:spPr>
          <a:xfrm>
            <a:off x="728133" y="661409"/>
            <a:ext cx="10058400" cy="6843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z="2400" dirty="0">
                <a:ea typeface="+mj-lt"/>
                <a:cs typeface="+mj-lt"/>
              </a:rPr>
              <a:t>Multivariable logistic regression, GA, BW, %SGA, </a:t>
            </a:r>
            <a:r>
              <a:rPr lang="en-US" sz="2400">
                <a:ea typeface="+mj-lt"/>
                <a:cs typeface="+mj-lt"/>
              </a:rPr>
              <a:t># event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33202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3630F6-7F02-49EB-AEBE-BEEC14E0D2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9953" y="1477972"/>
            <a:ext cx="3640289" cy="48280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EFC8C2-7AB5-45CE-83C1-CE691139C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397" y="1475147"/>
            <a:ext cx="6721457" cy="48249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7178EEE-EAF8-4290-BD6C-799BA579B3E6}"/>
              </a:ext>
            </a:extLst>
          </p:cNvPr>
          <p:cNvSpPr>
            <a:spLocks noGrp="1"/>
          </p:cNvSpPr>
          <p:nvPr/>
        </p:nvSpPr>
        <p:spPr>
          <a:xfrm>
            <a:off x="464726" y="802520"/>
            <a:ext cx="11159066" cy="4070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z="2400">
                <a:ea typeface="+mj-lt"/>
                <a:cs typeface="+mj-lt"/>
              </a:rPr>
              <a:t>Multivariable logistic regression, GA, BW, %SGA, Duration, %time, #events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53918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9901B-94A0-4459-A124-EE7ECF2A0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31B03-9624-4DFE-8A48-5F463CBA4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prstClr val="black">
                  <a:lumMod val="85000"/>
                  <a:lumOff val="15000"/>
                </a:prstClr>
              </a:buClr>
            </a:pPr>
            <a:r>
              <a:rPr lang="en-US" dirty="0">
                <a:ea typeface="+mn-lt"/>
                <a:cs typeface="+mn-lt"/>
              </a:rPr>
              <a:t>In univariable experiments, looking at the p-values (located in the column labeled “Sig.”) for all tables (50% data and at least one-day data), I think that Gestational Age and Birthweight are the most significant predictors.</a:t>
            </a:r>
          </a:p>
          <a:p>
            <a:pPr>
              <a:buClr>
                <a:srgbClr val="262626"/>
              </a:buClr>
            </a:pPr>
            <a:r>
              <a:rPr lang="en-US" dirty="0">
                <a:ea typeface="+mn-lt"/>
                <a:cs typeface="+mn-lt"/>
              </a:rPr>
              <a:t>In the multivariable logistic regression model such as 1) GA, BW,%SGA and duration, 2) GA, BW,%SGA and %time, and 3) GA, BW,%SGA, and # events, the predictors such as duration, % time and # events are the lowest significant predictors among GA, BW, and % SGA.</a:t>
            </a:r>
          </a:p>
          <a:p>
            <a:pPr>
              <a:buClr>
                <a:srgbClr val="262626"/>
              </a:buClr>
            </a:pPr>
            <a:endParaRPr lang="en-US" dirty="0">
              <a:ea typeface="+mn-lt"/>
              <a:cs typeface="+mn-lt"/>
            </a:endParaRPr>
          </a:p>
          <a:p>
            <a:pPr>
              <a:buClr>
                <a:srgbClr val="262626"/>
              </a:buClr>
            </a:pPr>
            <a:r>
              <a:rPr lang="en-US" dirty="0">
                <a:ea typeface="+mn-lt"/>
                <a:cs typeface="+mn-lt"/>
              </a:rPr>
              <a:t>In multivariable logistic regression model using GA, BW,%SGA, duration, % time, and # events as predictors, looking at the p-values (located in the column labeled “Sig.”), I think that predictors like GA and %SGA are the most significant predictors and the trend for IH variables like duration, % time, and # event is different in each table.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77478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82410-9753-4039-9FFF-AD5AE1210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1/18/2022</a:t>
            </a:r>
          </a:p>
        </p:txBody>
      </p:sp>
    </p:spTree>
    <p:extLst>
      <p:ext uri="{BB962C8B-B14F-4D97-AF65-F5344CB8AC3E}">
        <p14:creationId xmlns:p14="http://schemas.microsoft.com/office/powerpoint/2010/main" val="119156379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2000A-97E6-4342-9653-B3C66575E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5"/>
            <a:ext cx="10058400" cy="454686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All ROP Features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F1CFF4-D71B-48D6-939B-2ABC49FA1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6772" y="1176428"/>
            <a:ext cx="6825754" cy="2325440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059A65B9-94A4-4B8B-9895-4369D5836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099" y="3581015"/>
            <a:ext cx="3110546" cy="28041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8608CF-A102-459F-B7B7-A49A271EB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506" y="4044983"/>
            <a:ext cx="3296020" cy="124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9560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AB31A-BF2D-4956-A8F5-C9B6F9FA8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498229"/>
          </a:xfrm>
        </p:spPr>
        <p:txBody>
          <a:bodyPr>
            <a:noAutofit/>
          </a:bodyPr>
          <a:lstStyle/>
          <a:p>
            <a:r>
              <a:rPr lang="en-US" sz="2800" dirty="0"/>
              <a:t>GA, BW, Sex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8C256A2-3991-4039-A8E6-3EE4608FE4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1017" y="1319087"/>
            <a:ext cx="7013470" cy="15388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519619-ED7D-4116-8AA0-89C00C795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857" y="2977471"/>
            <a:ext cx="3439886" cy="32379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9B7B08-F190-4B96-9DB7-4C93D914F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828" y="4230916"/>
            <a:ext cx="3913659" cy="141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7939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0380DE-EA4A-4C1D-9B26-424A83D7AB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6964" y="1448394"/>
            <a:ext cx="7316221" cy="157184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5DA6D14-8877-482F-9595-EE68887B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498229"/>
          </a:xfrm>
        </p:spPr>
        <p:txBody>
          <a:bodyPr>
            <a:noAutofit/>
          </a:bodyPr>
          <a:lstStyle/>
          <a:p>
            <a:r>
              <a:rPr lang="en-US" sz="2800" dirty="0"/>
              <a:t>GA, BW, %SGA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9F1257-0E15-43E8-8179-7DACB34E3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122" y="3178628"/>
            <a:ext cx="3581048" cy="31655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F33CDE-AD83-402E-A4E5-2D32E8657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819" y="4068573"/>
            <a:ext cx="3790366" cy="135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085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489408-8A01-4599-A3D8-21C339B17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6230" y="1213937"/>
            <a:ext cx="7182852" cy="165758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474D884-3B86-44B3-B468-EA45A255A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498229"/>
          </a:xfrm>
        </p:spPr>
        <p:txBody>
          <a:bodyPr>
            <a:noAutofit/>
          </a:bodyPr>
          <a:lstStyle/>
          <a:p>
            <a:r>
              <a:rPr lang="en-US" sz="2800" dirty="0"/>
              <a:t>GA, BW, Prenatal Steroids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624761-8603-463F-BFCF-62817A1AC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230" y="3016242"/>
            <a:ext cx="3817822" cy="3397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443133-E19D-41CE-8C8B-764A46C98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664222"/>
            <a:ext cx="3319283" cy="154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1415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225056-6D4A-405C-8DC0-0BC08B686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3232" y="1419958"/>
            <a:ext cx="7335274" cy="152421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436910-AEFA-4B9C-9D6F-D73DCCF02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498229"/>
          </a:xfrm>
        </p:spPr>
        <p:txBody>
          <a:bodyPr>
            <a:noAutofit/>
          </a:bodyPr>
          <a:lstStyle/>
          <a:p>
            <a:r>
              <a:rPr lang="en-US" sz="2800" dirty="0"/>
              <a:t>GA, BW, Cesarean Section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ACAB76-6D71-4767-8793-694A0F5F3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232" y="3021874"/>
            <a:ext cx="3711179" cy="3315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DA9FDB-F80D-4618-95B6-BCF52F843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466" y="3737385"/>
            <a:ext cx="3711179" cy="188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70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312D8-9FAE-4ACB-B3E8-7898D2E8F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98526"/>
          </a:xfrm>
        </p:spPr>
        <p:txBody>
          <a:bodyPr>
            <a:normAutofit/>
          </a:bodyPr>
          <a:lstStyle/>
          <a:p>
            <a:r>
              <a:rPr lang="en-US" sz="2800"/>
              <a:t>Table 1, 50% data, Cesarean Section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E532ED-76FD-4122-B650-02710A1451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1" y="1378179"/>
            <a:ext cx="3870960" cy="49992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96D980-7394-498D-A5C6-46F5B83A5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559" y="1378179"/>
            <a:ext cx="6049137" cy="499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0871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081738-F6F5-435D-B9DC-337C2D57A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4884" y="1343320"/>
            <a:ext cx="7754432" cy="155279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B0D342F-8432-41D0-8B7E-80D7F75CF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498229"/>
          </a:xfrm>
        </p:spPr>
        <p:txBody>
          <a:bodyPr>
            <a:noAutofit/>
          </a:bodyPr>
          <a:lstStyle/>
          <a:p>
            <a:r>
              <a:rPr lang="en-US" sz="2800" dirty="0"/>
              <a:t>GA, BW, Multiple Gestations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66D0FD-D559-4FE7-96C4-4C3492415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84" y="3098609"/>
            <a:ext cx="3464429" cy="31280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686FA9-5845-4CD2-B0B1-61991D77A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8152" y="3699245"/>
            <a:ext cx="3691025" cy="175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0315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39C2A1-F96D-42B6-98E2-48BEBEC52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8652" y="1326718"/>
            <a:ext cx="6560662" cy="173000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F0DFD01-9DD0-458F-8BA9-205BC7F39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498229"/>
          </a:xfrm>
        </p:spPr>
        <p:txBody>
          <a:bodyPr>
            <a:noAutofit/>
          </a:bodyPr>
          <a:lstStyle/>
          <a:p>
            <a:r>
              <a:rPr lang="en-US" sz="2800" dirty="0"/>
              <a:t>Table 1, 50% data, all IH features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443FE8-B4AF-4F06-AE66-505731885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384" y="3231107"/>
            <a:ext cx="3657599" cy="31644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B3CD85-1973-4434-BD0E-DA4C2B47D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154" y="4095395"/>
            <a:ext cx="3896157" cy="143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06599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5117CD-EC85-474F-B372-F03E21E385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4667" y="1318296"/>
            <a:ext cx="7230484" cy="176237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044729F-E637-48DA-9A44-3B243F0BD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498229"/>
          </a:xfrm>
        </p:spPr>
        <p:txBody>
          <a:bodyPr>
            <a:noAutofit/>
          </a:bodyPr>
          <a:lstStyle/>
          <a:p>
            <a:r>
              <a:rPr lang="en-US" sz="2800" dirty="0"/>
              <a:t>Table 2, 50% data, all IH features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11063E-174F-4FE1-A565-42A6AE3F7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170" y="3172067"/>
            <a:ext cx="3284316" cy="31920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D25B3A-4D72-4AD8-AE0B-2DA7D63E4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552" y="3916828"/>
            <a:ext cx="3657599" cy="133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99459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1E2D99-F38C-45CF-B889-0D4C5B8AF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5329" y="1304293"/>
            <a:ext cx="7230484" cy="158137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4811B9E-06C0-4ADC-AFBF-EB262E09E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498229"/>
          </a:xfrm>
        </p:spPr>
        <p:txBody>
          <a:bodyPr>
            <a:noAutofit/>
          </a:bodyPr>
          <a:lstStyle/>
          <a:p>
            <a:r>
              <a:rPr lang="en-US" sz="2800" dirty="0"/>
              <a:t>Table 3, 50% data, all IH features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85BB7E-B09C-43D1-A8C5-6FC82CAF8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385" y="2988174"/>
            <a:ext cx="3522186" cy="3388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B7C0D4-E440-46AF-BF26-84B701676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627" y="3910103"/>
            <a:ext cx="3522186" cy="130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7201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55C47B-2D40-4260-8B2A-385DE73353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9784" y="1354092"/>
            <a:ext cx="7392432" cy="163852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E01D741-22F0-4721-96F3-E47C156F1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498229"/>
          </a:xfrm>
        </p:spPr>
        <p:txBody>
          <a:bodyPr>
            <a:noAutofit/>
          </a:bodyPr>
          <a:lstStyle/>
          <a:p>
            <a:r>
              <a:rPr lang="en-US" sz="2800" dirty="0"/>
              <a:t>Table 4, 50% data, all IH features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53BD9E-ADB4-4D23-A88D-CE09A7C27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784" y="3074127"/>
            <a:ext cx="3500072" cy="3374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561B70-E5C7-4C3D-B35B-890B9FA58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129" y="3979817"/>
            <a:ext cx="3820087" cy="139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5056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79130A-D5C0-4F88-9F8F-F5BAD8AFC2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1656" y="1250120"/>
            <a:ext cx="7297168" cy="182905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9BF7632-5FEE-4231-911F-4D8BC6384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498229"/>
          </a:xfrm>
        </p:spPr>
        <p:txBody>
          <a:bodyPr>
            <a:noAutofit/>
          </a:bodyPr>
          <a:lstStyle/>
          <a:p>
            <a:r>
              <a:rPr lang="en-US" sz="2800" dirty="0"/>
              <a:t>Table 5, 50% data, all IH features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D2D1CC-A72F-4058-84A4-2899197D1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982" y="3179069"/>
            <a:ext cx="3381902" cy="32999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748FD6-1847-40A6-9613-5F62D2990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040" y="3979817"/>
            <a:ext cx="3789133" cy="144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89142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C8C4C2-30C3-4C02-8978-39B4A1E78C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3470" y="1247893"/>
            <a:ext cx="6622153" cy="183515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4C798BA-92CE-4FA1-9A1E-B184E67FF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498229"/>
          </a:xfrm>
        </p:spPr>
        <p:txBody>
          <a:bodyPr>
            <a:noAutofit/>
          </a:bodyPr>
          <a:lstStyle/>
          <a:p>
            <a:r>
              <a:rPr lang="en-US" sz="2800" dirty="0"/>
              <a:t>Table 6, 50% data, all IH features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05E74A-12B7-481A-A761-D68C24F12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470" y="3190122"/>
            <a:ext cx="3471933" cy="32224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33ABB5-3E81-42E5-9273-67DD08DC4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197" y="3858651"/>
            <a:ext cx="3054426" cy="111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3843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D24650-AF86-44CE-9473-51A0D8653B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7150" y="1140823"/>
            <a:ext cx="7064267" cy="192268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2831160-8D6D-4DC0-B989-90DE14170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498229"/>
          </a:xfrm>
        </p:spPr>
        <p:txBody>
          <a:bodyPr>
            <a:noAutofit/>
          </a:bodyPr>
          <a:lstStyle/>
          <a:p>
            <a:r>
              <a:rPr lang="en-US" sz="2800" dirty="0"/>
              <a:t>Table 7, 50% data, all IH features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85B372-6D61-41F3-BD6B-355254351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150" y="3192023"/>
            <a:ext cx="3236961" cy="29537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FD5EDE-0428-462E-8FDF-C72F5526F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111" y="3908103"/>
            <a:ext cx="3827306" cy="139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4359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D4AFC3-B9AA-470B-925C-862B8AD9B0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2195" y="2980344"/>
            <a:ext cx="3314205" cy="332112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84F396F-95E0-4EB4-884C-135D75BED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498229"/>
          </a:xfrm>
        </p:spPr>
        <p:txBody>
          <a:bodyPr>
            <a:noAutofit/>
          </a:bodyPr>
          <a:lstStyle/>
          <a:p>
            <a:r>
              <a:rPr lang="en-US" sz="2800" dirty="0"/>
              <a:t>Table 3, at least one-day data, all IH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1DDB6C-86D3-431C-96F1-06A94FADE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311" y="1341013"/>
            <a:ext cx="7335274" cy="1524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222502-983A-4180-80E8-74DC55B24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489" y="3752336"/>
            <a:ext cx="3911474" cy="145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31656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D22598-4731-4842-AA75-19C11D9A07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9643" y="1373144"/>
            <a:ext cx="7249537" cy="160042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A059D3C-EE6A-43A6-AA22-DEC9CDE92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498229"/>
          </a:xfrm>
        </p:spPr>
        <p:txBody>
          <a:bodyPr>
            <a:noAutofit/>
          </a:bodyPr>
          <a:lstStyle/>
          <a:p>
            <a:r>
              <a:rPr lang="en-US" sz="2800" dirty="0"/>
              <a:t>Table 4, at least one-day data, all IH features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281729-DBD1-42C5-A729-6A4DD90C6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314" y="3090861"/>
            <a:ext cx="3356799" cy="32950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5EE546-4947-4B58-835A-940117892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891" y="3979696"/>
            <a:ext cx="4086795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021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2DE77-E52C-41EE-9BB0-A4850F3C2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06937"/>
          </a:xfrm>
        </p:spPr>
        <p:txBody>
          <a:bodyPr>
            <a:noAutofit/>
          </a:bodyPr>
          <a:lstStyle/>
          <a:p>
            <a:r>
              <a:rPr lang="en-US" sz="3100" dirty="0"/>
              <a:t>Table 1, 50% data, Multiple Gestations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79A2951-7191-42B8-AD10-BC6BA48274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1410790"/>
            <a:ext cx="3913609" cy="48680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9EDD38-32BB-4C2A-8BFE-376453AC4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672" y="1410790"/>
            <a:ext cx="6176389" cy="494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45762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462D43-6B31-4421-993F-14B6BFE439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7901" y="1241267"/>
            <a:ext cx="6348384" cy="165858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157C28A-0115-4BA9-B74F-857E35819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498229"/>
          </a:xfrm>
        </p:spPr>
        <p:txBody>
          <a:bodyPr>
            <a:noAutofit/>
          </a:bodyPr>
          <a:lstStyle/>
          <a:p>
            <a:r>
              <a:rPr lang="en-US" sz="2800" dirty="0"/>
              <a:t>Table 5, at least one-day data, all IH features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4066D-FFC3-439C-8722-A5C567B05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645" y="3213464"/>
            <a:ext cx="3180448" cy="3095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229A3-86D6-4F49-8203-20E117090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179" y="3862070"/>
            <a:ext cx="3269987" cy="117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8671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A2FD1D5-4728-4434-B870-65CFECA82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6372" y="3143796"/>
            <a:ext cx="3290134" cy="324943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F9A1B37-A6B4-4F46-BB24-602B83B54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498229"/>
          </a:xfrm>
        </p:spPr>
        <p:txBody>
          <a:bodyPr>
            <a:noAutofit/>
          </a:bodyPr>
          <a:lstStyle/>
          <a:p>
            <a:r>
              <a:rPr lang="en-US" sz="2800" dirty="0"/>
              <a:t>Table 6, at least one-day data, all IH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AD3719-015B-4F59-B8C4-E851C2387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059" y="1311458"/>
            <a:ext cx="6638895" cy="1749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0EBEC2-CFCB-4ED2-B25A-FBDE116D0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887" y="3944983"/>
            <a:ext cx="3634393" cy="142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3477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6B8C82-13E2-4C12-8D6C-134B0B4A41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4878" y="3230880"/>
            <a:ext cx="3033376" cy="307161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B57B76D-AB71-416D-B84E-D5F3D3081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498229"/>
          </a:xfrm>
        </p:spPr>
        <p:txBody>
          <a:bodyPr>
            <a:noAutofit/>
          </a:bodyPr>
          <a:lstStyle/>
          <a:p>
            <a:r>
              <a:rPr lang="en-US" sz="2800" dirty="0"/>
              <a:t>Table 7, at least one-day data, all IH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9B7232-B573-4C99-B0C6-B60743A5B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878" y="1179768"/>
            <a:ext cx="6644619" cy="1888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1089A4-6743-46FF-826F-9C5310333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684" y="3727268"/>
            <a:ext cx="3520813" cy="130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05180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658B-A3A6-4E88-938A-D88F71B89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480812"/>
          </a:xfrm>
        </p:spPr>
        <p:txBody>
          <a:bodyPr>
            <a:noAutofit/>
          </a:bodyPr>
          <a:lstStyle/>
          <a:p>
            <a:r>
              <a:rPr lang="en-US" sz="2800" dirty="0"/>
              <a:t>Table 2, 50% data, all IH Features and GA, BW, Sex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7E2815-EDB7-4FAD-B945-EE13B95723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5120" y="1240073"/>
            <a:ext cx="6148254" cy="1953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C25ACE-7263-4916-859A-F0A151685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908" y="3310390"/>
            <a:ext cx="3309260" cy="31653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37BAB-E86D-4F85-8419-624944165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782" y="3979817"/>
            <a:ext cx="3771767" cy="133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75945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4C0825-F4F1-4D18-A2AA-B9A7AE43F0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8507" y="1224094"/>
            <a:ext cx="7287642" cy="233395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3D47C9A-E210-40AA-8659-98B5FD032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480812"/>
          </a:xfrm>
        </p:spPr>
        <p:txBody>
          <a:bodyPr>
            <a:noAutofit/>
          </a:bodyPr>
          <a:lstStyle/>
          <a:p>
            <a:r>
              <a:rPr lang="en-US" sz="2800" dirty="0"/>
              <a:t>Table 3, 50% data, all IH Features and GA, BW, Sex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0CC5EE-A5AF-4443-8D47-21C11DD12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507" y="3558045"/>
            <a:ext cx="3039374" cy="28520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B851DB-9602-4003-B211-4082C80FB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9778" y="3973179"/>
            <a:ext cx="4201111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769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D04DE8-223C-4DD4-BBB3-F5479055DC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0590" y="3308267"/>
            <a:ext cx="3183992" cy="310003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ECA5AFA-B6DD-4AA7-A3C1-C8A0695E8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480812"/>
          </a:xfrm>
        </p:spPr>
        <p:txBody>
          <a:bodyPr>
            <a:noAutofit/>
          </a:bodyPr>
          <a:lstStyle/>
          <a:p>
            <a:r>
              <a:rPr lang="en-US" sz="2800" dirty="0"/>
              <a:t>Table 4, 50% data, all IH Features and GA, BW, Sex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42730C-3287-4513-99E2-8924079B8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590" y="1185308"/>
            <a:ext cx="6823411" cy="20610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4864ED-6BE4-46E6-BA8B-1920E878F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910" y="4070325"/>
            <a:ext cx="4105848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81542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658B-A3A6-4E88-938A-D88F71B89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480812"/>
          </a:xfrm>
        </p:spPr>
        <p:txBody>
          <a:bodyPr>
            <a:noAutofit/>
          </a:bodyPr>
          <a:lstStyle/>
          <a:p>
            <a:r>
              <a:rPr lang="en-US" sz="2400" dirty="0"/>
              <a:t>Table 2, at least one-day , all IH Features and GA, BW, Sex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7E2815-EDB7-4FAD-B945-EE13B95723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5120" y="1240073"/>
            <a:ext cx="6148254" cy="1953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C25ACE-7263-4916-859A-F0A151685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908" y="3310390"/>
            <a:ext cx="3309260" cy="31653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37BAB-E86D-4F85-8419-624944165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782" y="3979817"/>
            <a:ext cx="3771767" cy="133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1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70B6540-7D73-4E46-89EC-360BB22C7A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5200" y="3087507"/>
            <a:ext cx="3112652" cy="317887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AC767A3-13F5-4162-AB23-59410DEF3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64850"/>
            <a:ext cx="10058400" cy="480812"/>
          </a:xfrm>
        </p:spPr>
        <p:txBody>
          <a:bodyPr>
            <a:noAutofit/>
          </a:bodyPr>
          <a:lstStyle/>
          <a:p>
            <a:r>
              <a:rPr lang="en-US" sz="2400" dirty="0"/>
              <a:t>Table 3, at least one-day data, all IH Features and GA, BW, Sex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E78476-432C-4B7A-B728-47AF5194C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200" y="1173115"/>
            <a:ext cx="6032709" cy="1787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3EBB0F-ED5D-460D-9C59-50151E48B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286" y="3979817"/>
            <a:ext cx="3285514" cy="117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40486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969E9FB-3AFA-446B-A2F2-16B41475A4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5072" y="3271747"/>
            <a:ext cx="3233858" cy="319376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6F29BC2-6537-475F-BD60-5149A148D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64850"/>
            <a:ext cx="10058400" cy="480812"/>
          </a:xfrm>
        </p:spPr>
        <p:txBody>
          <a:bodyPr>
            <a:noAutofit/>
          </a:bodyPr>
          <a:lstStyle/>
          <a:p>
            <a:r>
              <a:rPr lang="en-US" sz="2400" dirty="0"/>
              <a:t>Table 4, at least one-day data, all IH Features and GA, BW, Sex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598F22-3E3E-4BBE-97A3-F2E33DF5B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072" y="1251973"/>
            <a:ext cx="6361856" cy="19134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EDC9BC-4517-4EF5-96FA-C1D3E357A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26" y="4066902"/>
            <a:ext cx="3360516" cy="12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0234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43EA6A-CA63-472B-A6DE-D9650FED9B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5521" y="3429000"/>
            <a:ext cx="3274935" cy="292988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70CC121-6F39-4267-B7BA-1A2E62081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480812"/>
          </a:xfrm>
        </p:spPr>
        <p:txBody>
          <a:bodyPr>
            <a:noAutofit/>
          </a:bodyPr>
          <a:lstStyle/>
          <a:p>
            <a:r>
              <a:rPr lang="en-US" sz="2800" dirty="0"/>
              <a:t>Table 3, 50% data, all IH Features and GA, BW, %SGA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7E91F-CD3E-4B5F-B838-A83E104B4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314" y="1318515"/>
            <a:ext cx="7516274" cy="19559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E742EC-F6DD-4AC4-9EA3-92C46B7B4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238" y="4093731"/>
            <a:ext cx="4201111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50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C4A97-0CA4-40FF-A585-C7EB5E742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355" y="473260"/>
            <a:ext cx="10058400" cy="686765"/>
          </a:xfrm>
        </p:spPr>
        <p:txBody>
          <a:bodyPr>
            <a:normAutofit/>
          </a:bodyPr>
          <a:lstStyle/>
          <a:p>
            <a:r>
              <a:rPr lang="en-US" sz="2800">
                <a:ea typeface="+mj-lt"/>
                <a:cs typeface="+mj-lt"/>
              </a:rPr>
              <a:t>Multivariable logistic regression, GA, BW, %SGA, Duration</a:t>
            </a:r>
            <a:endParaRPr lang="en-US" sz="280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153365-1773-4924-94EE-A0154DE2D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774" y="1253262"/>
            <a:ext cx="4416402" cy="51284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E15EB3-29D7-4772-AFA0-86E4FE192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239" y="1252071"/>
            <a:ext cx="5933001" cy="512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52456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3B3767-562E-4CDE-9A81-91A604460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480812"/>
          </a:xfrm>
        </p:spPr>
        <p:txBody>
          <a:bodyPr>
            <a:noAutofit/>
          </a:bodyPr>
          <a:lstStyle/>
          <a:p>
            <a:r>
              <a:rPr lang="en-US" sz="2800" dirty="0"/>
              <a:t>Table 4, 50% data, all IH Features and GA, BW, %SGA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67F6E04-AFAF-4CA0-8611-7C343B0CFC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3338" y="1123406"/>
            <a:ext cx="6699999" cy="20910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E55934-7051-4137-848F-630E86391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338" y="3412610"/>
            <a:ext cx="3374332" cy="29322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80FEEC-9165-47B3-95A3-2D6E321D8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084319"/>
            <a:ext cx="3628571" cy="137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7891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E0E7F7-B3CA-4A94-B1DE-5FBF91DAF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7413" y="1145662"/>
            <a:ext cx="6428541" cy="197239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6E30D67-09EE-4B80-B7B1-E190A1ABE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64850"/>
            <a:ext cx="10058400" cy="480812"/>
          </a:xfrm>
        </p:spPr>
        <p:txBody>
          <a:bodyPr>
            <a:noAutofit/>
          </a:bodyPr>
          <a:lstStyle/>
          <a:p>
            <a:r>
              <a:rPr lang="en-US" sz="2400" dirty="0"/>
              <a:t>Table 3, at least one-day data, all IH Features and GA, BW, %SGA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4CE2A9-5387-4030-B055-190926A2A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413" y="3248298"/>
            <a:ext cx="3122730" cy="3078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09DFC9-BA04-4649-AC77-AA65D9A2D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683" y="3817243"/>
            <a:ext cx="3579226" cy="131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97189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27A446-A7EC-4C08-BB30-DDC4ABD071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0361" y="1152207"/>
            <a:ext cx="7544853" cy="227679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C7A953C-E532-45CB-AD62-0DDC2ECD0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64850"/>
            <a:ext cx="10058400" cy="480812"/>
          </a:xfrm>
        </p:spPr>
        <p:txBody>
          <a:bodyPr>
            <a:noAutofit/>
          </a:bodyPr>
          <a:lstStyle/>
          <a:p>
            <a:r>
              <a:rPr lang="en-US" sz="2400" dirty="0"/>
              <a:t>Table 4, at least one-day data, all IH Features and GA, BW, %SGA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5A2D68-E698-44A7-B7F1-C24A3A110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361" y="3505057"/>
            <a:ext cx="3326674" cy="27651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A01A7B-0894-4049-BC4C-80DB595E4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035" y="4011141"/>
            <a:ext cx="4277322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7228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72C6B-1FAC-412E-9DC3-844D43133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95438-4155-4334-ADBE-4C3E597B5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New Task </a:t>
            </a:r>
          </a:p>
          <a:p>
            <a:pPr marL="0" indent="0" algn="ctr">
              <a:buNone/>
            </a:pPr>
            <a:r>
              <a:rPr lang="en-US" sz="3200" dirty="0"/>
              <a:t>1/19/2022</a:t>
            </a:r>
          </a:p>
        </p:txBody>
      </p:sp>
    </p:spTree>
    <p:extLst>
      <p:ext uri="{BB962C8B-B14F-4D97-AF65-F5344CB8AC3E}">
        <p14:creationId xmlns:p14="http://schemas.microsoft.com/office/powerpoint/2010/main" val="290342505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E3892-5B15-4FAF-950F-EB0766900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37566"/>
          </a:xfrm>
        </p:spPr>
        <p:txBody>
          <a:bodyPr>
            <a:normAutofit/>
          </a:bodyPr>
          <a:lstStyle/>
          <a:p>
            <a:r>
              <a:rPr lang="en-US" sz="2800" dirty="0"/>
              <a:t>GA and BW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41C47A-9D92-410E-995E-52F48E4A8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7116" y="1341578"/>
            <a:ext cx="3496889" cy="15406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823931-BF71-4AD7-9C10-401A6CE4F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714" y="1341578"/>
            <a:ext cx="7180914" cy="16367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C40F3B-A6DF-4B8E-A050-12C0A9B0E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17" y="3004344"/>
            <a:ext cx="3417400" cy="32937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2CB33F-1C98-46B5-AB35-A2B39FFEDA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849" y="3413647"/>
            <a:ext cx="4172532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72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62E36-07BF-41F5-8FB4-546CCF7D4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33" y="661409"/>
            <a:ext cx="10058400" cy="68438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>
                <a:ea typeface="+mj-lt"/>
                <a:cs typeface="+mj-lt"/>
              </a:rPr>
              <a:t>Multivariable logistic regression, GA, BW, %SGA, %time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6ADA90-3F91-4A8E-B756-844446D4A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6556" y="1155371"/>
            <a:ext cx="6542176" cy="52668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41C7B5-67CC-47DE-86C1-2D4AFAF4D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71" y="1150249"/>
            <a:ext cx="4404901" cy="521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929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AC502-B1C6-4565-B6C5-9919F92DD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32FD6-BF67-4604-85E9-E9F7FC112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dirty="0">
                <a:ea typeface="+mn-lt"/>
                <a:cs typeface="+mn-lt"/>
              </a:rPr>
              <a:t>For each of the datasets used in slides 6-11 (50% data)and 13-18(at least one-day data), do the following things.</a:t>
            </a:r>
            <a:br>
              <a:rPr lang="en-US" sz="1600" dirty="0"/>
            </a:br>
            <a:endParaRPr lang="en-US" sz="1600"/>
          </a:p>
          <a:p>
            <a:pPr>
              <a:buClr>
                <a:srgbClr val="262626"/>
              </a:buClr>
            </a:pPr>
            <a:r>
              <a:rPr lang="en-US" sz="1600" dirty="0">
                <a:ea typeface="+mn-lt"/>
                <a:cs typeface="+mn-lt"/>
              </a:rPr>
              <a:t>Report the number of ROP;</a:t>
            </a:r>
            <a:endParaRPr lang="en-US" sz="1600" dirty="0"/>
          </a:p>
          <a:p>
            <a:pPr>
              <a:buClr>
                <a:srgbClr val="262626"/>
              </a:buClr>
            </a:pPr>
            <a:r>
              <a:rPr lang="en-US" sz="1600" dirty="0">
                <a:ea typeface="+mn-lt"/>
                <a:cs typeface="+mn-lt"/>
              </a:rPr>
              <a:t>Run a univariable logistic regression for each of the eight ROP features such as GA, birth weight and so on, and report the P-value for each feature.</a:t>
            </a:r>
            <a:endParaRPr lang="en-US" sz="1600" dirty="0"/>
          </a:p>
          <a:p>
            <a:pPr>
              <a:buClr>
                <a:srgbClr val="262626"/>
              </a:buClr>
            </a:pPr>
            <a:r>
              <a:rPr lang="en-US" sz="1600" dirty="0">
                <a:ea typeface="+mn-lt"/>
                <a:cs typeface="+mn-lt"/>
              </a:rPr>
              <a:t> Run the following four multivariable logistic regression models</a:t>
            </a:r>
            <a:endParaRPr lang="en-US" dirty="0">
              <a:ea typeface="+mn-lt"/>
              <a:cs typeface="+mn-lt"/>
            </a:endParaRPr>
          </a:p>
          <a:p>
            <a:pPr lvl="1">
              <a:buClr>
                <a:srgbClr val="262626"/>
              </a:buClr>
            </a:pPr>
            <a:r>
              <a:rPr lang="en-US" sz="1400" dirty="0">
                <a:ea typeface="+mn-lt"/>
                <a:cs typeface="+mn-lt"/>
              </a:rPr>
              <a:t>(1) with GA, BW, SGA% and duration as covariates; </a:t>
            </a:r>
          </a:p>
          <a:p>
            <a:pPr lvl="1">
              <a:buClr>
                <a:srgbClr val="262626"/>
              </a:buClr>
            </a:pPr>
            <a:r>
              <a:rPr lang="en-US" sz="1400" dirty="0">
                <a:ea typeface="+mn-lt"/>
                <a:cs typeface="+mn-lt"/>
              </a:rPr>
              <a:t>(2) with GA, BW, SGA% and %time; </a:t>
            </a:r>
          </a:p>
          <a:p>
            <a:pPr lvl="1">
              <a:buClr>
                <a:srgbClr val="262626"/>
              </a:buClr>
            </a:pPr>
            <a:r>
              <a:rPr lang="en-US" sz="1400" dirty="0">
                <a:ea typeface="+mn-lt"/>
                <a:cs typeface="+mn-lt"/>
              </a:rPr>
              <a:t>(3) with GA, BW, SGA% and #events; and </a:t>
            </a:r>
          </a:p>
          <a:p>
            <a:pPr lvl="1">
              <a:buClr>
                <a:srgbClr val="262626"/>
              </a:buClr>
            </a:pPr>
            <a:r>
              <a:rPr lang="en-US" sz="1400" dirty="0">
                <a:ea typeface="+mn-lt"/>
                <a:cs typeface="+mn-lt"/>
              </a:rPr>
              <a:t>(4) with GA, BW, SGA%, duration, %time and #events. For each multivariable logistic model, report p-values for the variables in the model.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/>
          </a:p>
          <a:p>
            <a:pPr>
              <a:buClr>
                <a:srgbClr val="262626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144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C6CE-2508-4C67-AD70-6EA7515C1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615" y="774298"/>
            <a:ext cx="10058400" cy="41668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>
                <a:ea typeface="+mj-lt"/>
                <a:cs typeface="+mj-lt"/>
              </a:rPr>
              <a:t>Multivariable logistic regression, GA, BW, %SGA, # event</a:t>
            </a:r>
          </a:p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8E3EB8-F061-42E1-8E00-CA394B16C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212" y="1153488"/>
            <a:ext cx="4139012" cy="5325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04A05F-B476-4FB8-ABEE-14264A059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287" y="1155594"/>
            <a:ext cx="6343531" cy="532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060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6EDC8-32E6-4876-A198-3C8CAB262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726" y="802520"/>
            <a:ext cx="11159066" cy="40704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>
                <a:ea typeface="+mj-lt"/>
                <a:cs typeface="+mj-lt"/>
              </a:rPr>
              <a:t>Multivariable logistic regression, GA, BW, %SGA, Duration, %time, #events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74C36B-17FC-4BA9-BE50-FC624CA09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529" y="1318890"/>
            <a:ext cx="4312459" cy="49402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A7954-0CEB-4915-BF17-959E982E08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" t="40280" r="-232" b="-212"/>
          <a:stretch/>
        </p:blipFill>
        <p:spPr>
          <a:xfrm>
            <a:off x="6019249" y="2590313"/>
            <a:ext cx="4471545" cy="354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34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DF353-E126-494F-8CD2-2F90750F4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3" descr="Table&#10;&#10;Description automatically generated">
            <a:extLst>
              <a:ext uri="{FF2B5EF4-FFF2-40B4-BE49-F238E27FC236}">
                <a16:creationId xmlns:a16="http://schemas.microsoft.com/office/drawing/2014/main" id="{6C59F14E-BE6E-41C4-A8CF-9854D5400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299" y="1830285"/>
            <a:ext cx="7382114" cy="411456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DC53668-635A-4AE2-A576-5EDDAA5B0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590" y="1131565"/>
            <a:ext cx="11159066" cy="40704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>
                <a:ea typeface="+mj-lt"/>
                <a:cs typeface="+mj-lt"/>
              </a:rPr>
              <a:t>Multivariable logistic regression, GA, BW, %SGA, Duration, %time, #events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457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015D5-111A-46A9-BA0D-175393601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50480"/>
          </a:xfrm>
        </p:spPr>
        <p:txBody>
          <a:bodyPr>
            <a:normAutofit/>
          </a:bodyPr>
          <a:lstStyle/>
          <a:p>
            <a:r>
              <a:rPr lang="en-US" sz="2400" dirty="0"/>
              <a:t>Table 2, 50% data, Gestational Age(GA</a:t>
            </a:r>
            <a:r>
              <a:rPr lang="en-US" sz="2800" dirty="0"/>
              <a:t>)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97405ABF-3C30-4EC6-954E-9054056EF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8770" y="1196868"/>
            <a:ext cx="3787196" cy="52485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BC324C-0F0B-421C-BBC9-57FCE9067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085" y="1206513"/>
            <a:ext cx="6457366" cy="513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11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F3F2C-66D3-4782-BED2-7D25B4A15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838" y="548520"/>
            <a:ext cx="10265362" cy="606980"/>
          </a:xfrm>
        </p:spPr>
        <p:txBody>
          <a:bodyPr>
            <a:noAutofit/>
          </a:bodyPr>
          <a:lstStyle/>
          <a:p>
            <a:r>
              <a:rPr lang="en-US" sz="2800" dirty="0"/>
              <a:t>Table 2, 50% data, Birth weight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6DA0CC-B207-4310-879B-F92350166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2887" y="1149502"/>
            <a:ext cx="4246346" cy="53158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D146D1-A594-4C99-BBD6-3CD37E6DE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183" y="1155262"/>
            <a:ext cx="6438124" cy="529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53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A60BB-3B82-4602-865B-25AE90353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464917"/>
          </a:xfrm>
        </p:spPr>
        <p:txBody>
          <a:bodyPr>
            <a:noAutofit/>
          </a:bodyPr>
          <a:lstStyle/>
          <a:p>
            <a:r>
              <a:rPr lang="en-US" sz="2800" dirty="0"/>
              <a:t>Table 2, 50% data, Sex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BB2F9A-FF18-4BA0-8A9C-68B90BEFF4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7338" y="1283928"/>
            <a:ext cx="3889778" cy="50746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947FE7-8F58-40E4-B28B-5091B8863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023" y="1283928"/>
            <a:ext cx="6512037" cy="512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45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7EC1D-E958-4E52-8DBF-CF35937F8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71018"/>
          </a:xfrm>
        </p:spPr>
        <p:txBody>
          <a:bodyPr>
            <a:normAutofit/>
          </a:bodyPr>
          <a:lstStyle/>
          <a:p>
            <a:r>
              <a:rPr lang="en-US" sz="2800" dirty="0"/>
              <a:t>Table 2, 50% data, %SGA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361533-2B63-4DD6-8378-05699371B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4876" y="1213612"/>
            <a:ext cx="3815921" cy="5132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0B6E5-690D-4E62-993D-E8220D857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117" y="1263294"/>
            <a:ext cx="6592265" cy="509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740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CB708-9DEB-4530-8F27-9257F8BA5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838" y="529706"/>
            <a:ext cx="10265362" cy="577805"/>
          </a:xfrm>
        </p:spPr>
        <p:txBody>
          <a:bodyPr>
            <a:noAutofit/>
          </a:bodyPr>
          <a:lstStyle/>
          <a:p>
            <a:r>
              <a:rPr lang="en-US" sz="2800" dirty="0"/>
              <a:t>Table 2, 50% data, Prenatal steroids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FB503E-AE0C-489A-BA24-3C71AC841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2908" y="1146092"/>
            <a:ext cx="3835247" cy="52290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ABCFBD-AD3F-4FBE-86EC-275852DA1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478" y="1112894"/>
            <a:ext cx="6543185" cy="530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4733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312D8-9FAE-4ACB-B3E8-7898D2E8F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22790"/>
          </a:xfrm>
        </p:spPr>
        <p:txBody>
          <a:bodyPr>
            <a:normAutofit/>
          </a:bodyPr>
          <a:lstStyle/>
          <a:p>
            <a:r>
              <a:rPr lang="en-US" sz="2800" dirty="0"/>
              <a:t>Table 2, 50% data, Cesarean Section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B58EF8-E050-455E-A376-721907030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469" y="1232903"/>
            <a:ext cx="3983758" cy="51325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EEB27C-1B85-4C14-957E-4FA215370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477" y="1235384"/>
            <a:ext cx="6498316" cy="513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90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2DE77-E52C-41EE-9BB0-A4850F3C2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42082"/>
          </a:xfrm>
        </p:spPr>
        <p:txBody>
          <a:bodyPr>
            <a:normAutofit/>
          </a:bodyPr>
          <a:lstStyle/>
          <a:p>
            <a:r>
              <a:rPr lang="en-US" sz="2800" dirty="0"/>
              <a:t>Table 2, 50% data, Multiple Gestations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A3FE9E-1AC8-45E2-A2A2-743C8464A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800" y="1416169"/>
            <a:ext cx="4033195" cy="49661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FF2B50-9502-42CF-9C39-0CF09AF58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122" y="1418296"/>
            <a:ext cx="6486396" cy="495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74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6EA71-DF3C-4059-B080-D00091B38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Number of ROP for 50% tables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CCB49DE-7ECA-4A5F-B66B-BF7ADCF92B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268" y="2014194"/>
            <a:ext cx="7134190" cy="428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47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92899D-E234-4200-BD16-64CDA26D38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4610" y="1309692"/>
            <a:ext cx="3735650" cy="50650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00634B-21A2-4039-A0F5-A56665D4D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807" y="1309690"/>
            <a:ext cx="6609157" cy="510585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24ADBBA-EB77-42BB-B17C-A7096755B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577" y="454445"/>
            <a:ext cx="10058400" cy="686765"/>
          </a:xfrm>
        </p:spPr>
        <p:txBody>
          <a:bodyPr>
            <a:normAutofit/>
          </a:bodyPr>
          <a:lstStyle/>
          <a:p>
            <a:r>
              <a:rPr lang="en-US" sz="2400" dirty="0">
                <a:ea typeface="+mj-lt"/>
                <a:cs typeface="+mj-lt"/>
              </a:rPr>
              <a:t>Multivariable logistic regression, GA, BW, %SGA, Duration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46290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3CA9B7-D773-4280-BB30-4ADF2834F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577" y="1299383"/>
            <a:ext cx="4086228" cy="50264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32844E-C6C4-4663-8FF9-361C01857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113" y="1295986"/>
            <a:ext cx="6395341" cy="502359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AB16344-890F-4B6B-B801-00FA76AC2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33" y="661409"/>
            <a:ext cx="10058400" cy="68438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>
                <a:ea typeface="+mj-lt"/>
                <a:cs typeface="+mj-lt"/>
              </a:rPr>
              <a:t>Multivariable logistic regression, GA, BW, %SGA, %time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3264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8DB7E1-681F-44F4-A486-E595F90FA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2582" y="1379359"/>
            <a:ext cx="4020466" cy="49492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90FE16-7574-4F5A-B29E-A898BF843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690" y="1379359"/>
            <a:ext cx="6171832" cy="494342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E6794C8-13D2-4D11-B3BD-278E90876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577" y="454445"/>
            <a:ext cx="10058400" cy="686765"/>
          </a:xfrm>
        </p:spPr>
        <p:txBody>
          <a:bodyPr>
            <a:normAutofit/>
          </a:bodyPr>
          <a:lstStyle/>
          <a:p>
            <a:r>
              <a:rPr lang="en-US" sz="2400" dirty="0">
                <a:ea typeface="+mj-lt"/>
                <a:cs typeface="+mj-lt"/>
              </a:rPr>
              <a:t>Multivariable logistic regression, GA, BW, %SGA, </a:t>
            </a:r>
            <a:r>
              <a:rPr lang="en-US" sz="2400">
                <a:ea typeface="+mj-lt"/>
                <a:cs typeface="+mj-lt"/>
              </a:rPr>
              <a:t># event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989857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B3180E-77AB-48C2-B719-A7C1FFBBDA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7146" y="1469918"/>
            <a:ext cx="3915917" cy="48989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92F048-3EF3-41EC-AD63-AD859F8DD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926" y="1435178"/>
            <a:ext cx="6034912" cy="494385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7178EEE-EAF8-4290-BD6C-799BA579B3E6}"/>
              </a:ext>
            </a:extLst>
          </p:cNvPr>
          <p:cNvSpPr>
            <a:spLocks noGrp="1"/>
          </p:cNvSpPr>
          <p:nvPr/>
        </p:nvSpPr>
        <p:spPr>
          <a:xfrm>
            <a:off x="464726" y="802520"/>
            <a:ext cx="11159066" cy="4070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z="2400">
                <a:ea typeface="+mj-lt"/>
                <a:cs typeface="+mj-lt"/>
              </a:rPr>
              <a:t>Multivariable logistic regression, GA, BW, %SGA, Duration, %time, #events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684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015D5-111A-46A9-BA0D-175393601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474563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Table 3, 50% data, Gestational Age(GA)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49F9804-3897-4187-8585-0BC4F4EF0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069" y="1339005"/>
            <a:ext cx="3837299" cy="50843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C64ACA-1A9D-4E2C-BB09-454495615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458" y="1337144"/>
            <a:ext cx="6589813" cy="508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621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F3F2C-66D3-4782-BED2-7D25B4A15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474563"/>
          </a:xfrm>
        </p:spPr>
        <p:txBody>
          <a:bodyPr>
            <a:noAutofit/>
          </a:bodyPr>
          <a:lstStyle/>
          <a:p>
            <a:r>
              <a:rPr lang="en-US" sz="2800" dirty="0"/>
              <a:t>Table 3, 50% data, Birth weight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5C3146-E764-4848-A359-A9834416AD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4486" y="1162077"/>
            <a:ext cx="3764366" cy="52133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EFE5F6-D90C-4614-A2D0-5FDCAF84A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606" y="1159861"/>
            <a:ext cx="6409643" cy="521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998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A60BB-3B82-4602-865B-25AE90353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493854"/>
          </a:xfrm>
        </p:spPr>
        <p:txBody>
          <a:bodyPr>
            <a:noAutofit/>
          </a:bodyPr>
          <a:lstStyle/>
          <a:p>
            <a:r>
              <a:rPr lang="en-US" sz="2800" dirty="0"/>
              <a:t>Table 3, 50% data, Sex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48D2B3-797D-46C7-98C7-2BBEA09403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1710" y="1202775"/>
            <a:ext cx="6539937" cy="51132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AF0892-668D-4C4B-8204-542898C05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119" y="1202775"/>
            <a:ext cx="3790595" cy="511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366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7EC1D-E958-4E52-8DBF-CF35937F8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71018"/>
          </a:xfrm>
        </p:spPr>
        <p:txBody>
          <a:bodyPr>
            <a:normAutofit/>
          </a:bodyPr>
          <a:lstStyle/>
          <a:p>
            <a:r>
              <a:rPr lang="en-US" sz="2800" dirty="0"/>
              <a:t>Table 3, 50% data, %SGA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6D8912-8B91-4E7C-8AAB-0B96042D9A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1798" y="1203968"/>
            <a:ext cx="3761121" cy="50071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0A9C82-4496-4DFF-A069-CF302437D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272" y="1209150"/>
            <a:ext cx="6590927" cy="500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875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CB708-9DEB-4530-8F27-9257F8BA5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03499"/>
          </a:xfrm>
        </p:spPr>
        <p:txBody>
          <a:bodyPr>
            <a:noAutofit/>
          </a:bodyPr>
          <a:lstStyle/>
          <a:p>
            <a:r>
              <a:rPr lang="en-US" sz="2800" dirty="0"/>
              <a:t>Table 3, 50% data, Prenatal steroids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E41AAC-6DFF-4901-8F58-4DAA828E5F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4585" y="1377587"/>
            <a:ext cx="4097371" cy="49203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8AD7C2-6D99-4EF1-8A42-227570CB1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540" y="1336700"/>
            <a:ext cx="6024890" cy="501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097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312D8-9FAE-4ACB-B3E8-7898D2E8F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99955"/>
          </a:xfrm>
        </p:spPr>
        <p:txBody>
          <a:bodyPr>
            <a:normAutofit/>
          </a:bodyPr>
          <a:lstStyle/>
          <a:p>
            <a:r>
              <a:rPr lang="en-US" sz="2800" dirty="0"/>
              <a:t>Table 3, 50% data, Cesarean Section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667079-7C7D-4B8C-B910-45E41471D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391" y="1387233"/>
            <a:ext cx="3853249" cy="49104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012565-97A5-4339-A182-B71008EE8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413" y="1385055"/>
            <a:ext cx="6453407" cy="490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24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1B13D-71EC-4FF2-936A-BC3F7198C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Number of ROP for at least one day data tables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8D2CBC8-1473-4770-9868-7BE17DF1A79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60" y="1948916"/>
            <a:ext cx="7335973" cy="441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3736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2DE77-E52C-41EE-9BB0-A4850F3C2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48755" cy="657828"/>
          </a:xfrm>
        </p:spPr>
        <p:txBody>
          <a:bodyPr>
            <a:normAutofit/>
          </a:bodyPr>
          <a:lstStyle/>
          <a:p>
            <a:r>
              <a:rPr lang="en-US" sz="2800" dirty="0"/>
              <a:t>Table 3, 50% data, Multiple Gestations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D37BF9-A80A-4FCB-8967-3BE4B5397D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1623" y="1407790"/>
            <a:ext cx="3762500" cy="49721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E27CC8-6F64-44E8-A6DA-A969E3C2F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396" y="1407790"/>
            <a:ext cx="6500005" cy="497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7347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8191AF-23A4-447E-8CBA-D9A1CFB27A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808" y="1406422"/>
            <a:ext cx="3734349" cy="501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368267-B181-4DD9-8C23-7BC91C5EC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994" y="1406422"/>
            <a:ext cx="6742859" cy="50168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E4BAFDF-0780-4AA2-97BB-0FBAF264F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355" y="529704"/>
            <a:ext cx="10058400" cy="686765"/>
          </a:xfrm>
        </p:spPr>
        <p:txBody>
          <a:bodyPr>
            <a:normAutofit/>
          </a:bodyPr>
          <a:lstStyle/>
          <a:p>
            <a:r>
              <a:rPr lang="en-US" sz="2400" dirty="0">
                <a:ea typeface="+mj-lt"/>
                <a:cs typeface="+mj-lt"/>
              </a:rPr>
              <a:t>Multivariable logistic regression, GA, BW, %SGA, Duration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089527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6710A9-988B-4E95-8582-BC09AA4C2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7479" y="1379359"/>
            <a:ext cx="3734688" cy="501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4D97C5-DEFB-42AD-8DFA-0B6722319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687" y="1377697"/>
            <a:ext cx="6552026" cy="501088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7C3928D-9CD6-4EBA-8924-66DB56FCF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948" y="774298"/>
            <a:ext cx="10058400" cy="68438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>
                <a:ea typeface="+mj-lt"/>
                <a:cs typeface="+mj-lt"/>
              </a:rPr>
              <a:t>Multivariable logistic regression, GA, BW, %SGA, %time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3510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49E2F4-2CA6-435E-969D-734D9848E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1584" y="1379359"/>
            <a:ext cx="3757366" cy="50071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09E874-EC86-493B-B215-846E2796A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889" y="1340777"/>
            <a:ext cx="6493746" cy="504757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DF7AFE-3EA4-485F-B73E-E0E23B053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577" y="454445"/>
            <a:ext cx="10058400" cy="686765"/>
          </a:xfrm>
        </p:spPr>
        <p:txBody>
          <a:bodyPr>
            <a:normAutofit/>
          </a:bodyPr>
          <a:lstStyle/>
          <a:p>
            <a:r>
              <a:rPr lang="en-US" sz="2400" dirty="0">
                <a:ea typeface="+mj-lt"/>
                <a:cs typeface="+mj-lt"/>
              </a:rPr>
              <a:t>Multivariable logistic regression, GA, BW, %SGA, </a:t>
            </a:r>
            <a:r>
              <a:rPr lang="en-US" sz="2400">
                <a:ea typeface="+mj-lt"/>
                <a:cs typeface="+mj-lt"/>
              </a:rPr>
              <a:t># event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163918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5F18DC-5A83-46C1-AAEA-DC8E66A420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8602" y="1318634"/>
            <a:ext cx="4031245" cy="51332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DAF86C-66FC-4784-8003-AFBF41F4C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142" y="1318634"/>
            <a:ext cx="6411845" cy="513791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7178EEE-EAF8-4290-BD6C-799BA579B3E6}"/>
              </a:ext>
            </a:extLst>
          </p:cNvPr>
          <p:cNvSpPr>
            <a:spLocks noGrp="1"/>
          </p:cNvSpPr>
          <p:nvPr/>
        </p:nvSpPr>
        <p:spPr>
          <a:xfrm>
            <a:off x="464726" y="802520"/>
            <a:ext cx="11159066" cy="4070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z="2400">
                <a:ea typeface="+mj-lt"/>
                <a:cs typeface="+mj-lt"/>
              </a:rPr>
              <a:t>Multivariable logistic regression, GA, BW, %SGA, Duration, %time, #events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9515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015D5-111A-46A9-BA0D-175393601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99955"/>
          </a:xfrm>
        </p:spPr>
        <p:txBody>
          <a:bodyPr>
            <a:normAutofit/>
          </a:bodyPr>
          <a:lstStyle/>
          <a:p>
            <a:r>
              <a:rPr lang="en-US" sz="2800" dirty="0"/>
              <a:t>Table 4, 50% data, Gestational Age(GA</a:t>
            </a:r>
            <a:r>
              <a:rPr lang="en-US" sz="3200" dirty="0"/>
              <a:t>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7216BB-2437-49C3-8961-03AC3870B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1894" y="1315699"/>
            <a:ext cx="3911262" cy="50071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0C79F3-0983-4468-AFAA-F092B9426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265" y="1310719"/>
            <a:ext cx="6439365" cy="500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587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015D5-111A-46A9-BA0D-175393601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42082"/>
          </a:xfrm>
        </p:spPr>
        <p:txBody>
          <a:bodyPr>
            <a:normAutofit/>
          </a:bodyPr>
          <a:lstStyle/>
          <a:p>
            <a:r>
              <a:rPr lang="en-US" sz="2800" dirty="0"/>
              <a:t>Table 4, 50% data, Birth weight(BW</a:t>
            </a:r>
            <a:r>
              <a:rPr lang="en-US" sz="3200" dirty="0"/>
              <a:t>)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4A1548D-0A1E-49D7-852F-7433830ED1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419" y="1266172"/>
            <a:ext cx="4117609" cy="5162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549AF5-92DB-40EF-8E09-603D9EC62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803" y="1317216"/>
            <a:ext cx="6404058" cy="512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441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015D5-111A-46A9-BA0D-175393601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368461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Table 4, 50% data, Sex</a:t>
            </a:r>
            <a:endParaRPr lang="en-US" sz="3200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37C85B8-8BD0-4FB9-809B-641135E88D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6136" y="1242550"/>
            <a:ext cx="3926617" cy="50746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0A8914-D4E9-43C6-843B-46A82018F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533" y="1239868"/>
            <a:ext cx="6309701" cy="503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7459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015D5-111A-46A9-BA0D-175393601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03499"/>
          </a:xfrm>
        </p:spPr>
        <p:txBody>
          <a:bodyPr>
            <a:normAutofit/>
          </a:bodyPr>
          <a:lstStyle/>
          <a:p>
            <a:r>
              <a:rPr lang="en-US" sz="2800" dirty="0"/>
              <a:t>Table 4, 50% data, %SGA</a:t>
            </a:r>
            <a:endParaRPr lang="en-US" sz="3200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209B350-F8A7-4A2D-A939-43535925BD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4952" y="1303242"/>
            <a:ext cx="3655819" cy="49203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2796C6-097B-42F3-8ECC-F9C6514D7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822" y="1307426"/>
            <a:ext cx="6699881" cy="49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717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015D5-111A-46A9-BA0D-175393601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38537"/>
          </a:xfrm>
        </p:spPr>
        <p:txBody>
          <a:bodyPr>
            <a:normAutofit/>
          </a:bodyPr>
          <a:lstStyle/>
          <a:p>
            <a:r>
              <a:rPr lang="en-US" sz="2800" dirty="0"/>
              <a:t>Table 4, 50% data, Prenatal Steroids</a:t>
            </a:r>
            <a:endParaRPr lang="en-US" sz="3200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C91984A-3F49-4622-9BE2-DFB9FA7A1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2783" y="1281370"/>
            <a:ext cx="3646845" cy="50937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0BCE8B-DC4E-4E0F-92FD-618B4A184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835" y="1284996"/>
            <a:ext cx="6653988" cy="507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247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166EF-87DF-43B7-807A-99C4E4E15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/>
              <a:t>Interpreting binary logistic regression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DFED5-FE74-4DA9-9E09-AF0E1ED44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9C8F6B44-3835-4FA8-B814-D9E9E12DDD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749" r="-291" b="51440"/>
          <a:stretch/>
        </p:blipFill>
        <p:spPr>
          <a:xfrm>
            <a:off x="2352808" y="4242936"/>
            <a:ext cx="5245916" cy="1608191"/>
          </a:xfrm>
          <a:prstGeom prst="rect">
            <a:avLst/>
          </a:prstGeom>
        </p:spPr>
      </p:pic>
      <p:pic>
        <p:nvPicPr>
          <p:cNvPr id="20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5F2E5F89-75D9-4F04-8484-96FA4EED4A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" r="-290" b="73086"/>
          <a:stretch/>
        </p:blipFill>
        <p:spPr>
          <a:xfrm>
            <a:off x="2317317" y="2098897"/>
            <a:ext cx="5235463" cy="201335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E53AE09-E45E-47E1-9D83-32B6D685F16B}"/>
              </a:ext>
            </a:extLst>
          </p:cNvPr>
          <p:cNvSpPr txBox="1"/>
          <p:nvPr/>
        </p:nvSpPr>
        <p:spPr>
          <a:xfrm>
            <a:off x="5820427" y="2741113"/>
            <a:ext cx="45490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>
                <a:highlight>
                  <a:srgbClr val="FFFF00"/>
                </a:highlight>
                <a:ea typeface="+mn-lt"/>
                <a:cs typeface="+mn-lt"/>
              </a:rPr>
              <a:t>The number of cases in each category</a:t>
            </a:r>
            <a:endParaRPr lang="en-US">
              <a:highlight>
                <a:srgbClr val="FFFF00"/>
              </a:highligh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15CBA1-21A9-464F-A1BD-429EF2BB7B16}"/>
              </a:ext>
            </a:extLst>
          </p:cNvPr>
          <p:cNvSpPr txBox="1"/>
          <p:nvPr/>
        </p:nvSpPr>
        <p:spPr>
          <a:xfrm>
            <a:off x="6509359" y="499579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Output variable</a:t>
            </a:r>
          </a:p>
        </p:txBody>
      </p:sp>
    </p:spTree>
    <p:extLst>
      <p:ext uri="{BB962C8B-B14F-4D97-AF65-F5344CB8AC3E}">
        <p14:creationId xmlns:p14="http://schemas.microsoft.com/office/powerpoint/2010/main" val="23076413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015D5-111A-46A9-BA0D-175393601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71018"/>
          </a:xfrm>
        </p:spPr>
        <p:txBody>
          <a:bodyPr>
            <a:normAutofit/>
          </a:bodyPr>
          <a:lstStyle/>
          <a:p>
            <a:r>
              <a:rPr lang="en-US" sz="2800" dirty="0"/>
              <a:t>Table 4, 50% data, Cesarean Section</a:t>
            </a:r>
            <a:endParaRPr lang="en-US" sz="3200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3EF595C-4816-477B-91C4-CC59A443A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6523" y="1213612"/>
            <a:ext cx="3772508" cy="51711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CA2C23-210D-4725-8DBD-CCEA55DA0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513" y="1217667"/>
            <a:ext cx="6545609" cy="516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0428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015D5-111A-46A9-BA0D-175393601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86765"/>
          </a:xfrm>
        </p:spPr>
        <p:txBody>
          <a:bodyPr>
            <a:normAutofit/>
          </a:bodyPr>
          <a:lstStyle/>
          <a:p>
            <a:r>
              <a:rPr lang="en-US" sz="2800" dirty="0"/>
              <a:t>Table 4, 50% data, Multiple Gestations</a:t>
            </a:r>
            <a:endParaRPr lang="en-US" sz="3200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5808980-EB8D-41D5-93B4-DBBD8B186A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7308" y="1502979"/>
            <a:ext cx="3831617" cy="48624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C09BD9-E438-4853-B222-0F53757F7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454" y="1505944"/>
            <a:ext cx="6508262" cy="485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363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2134A1-C651-4DC8-9DB7-AD3E8C9669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7284" y="1261840"/>
            <a:ext cx="3629707" cy="51711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36CE8B-4741-4652-9A67-A10C3EA17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811" y="1258510"/>
            <a:ext cx="6447625" cy="516129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D9C6BF-F391-40AD-A602-BD8F6E8D3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529704"/>
            <a:ext cx="10058400" cy="686765"/>
          </a:xfrm>
        </p:spPr>
        <p:txBody>
          <a:bodyPr>
            <a:normAutofit/>
          </a:bodyPr>
          <a:lstStyle/>
          <a:p>
            <a:r>
              <a:rPr lang="en-US" sz="2400" dirty="0">
                <a:ea typeface="+mj-lt"/>
                <a:cs typeface="+mj-lt"/>
              </a:rPr>
              <a:t>Multivariable logistic regression, GA, BW, %SGA, Duration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474328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348B12-38F8-4265-8C48-7085FD3F53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0645" y="1309965"/>
            <a:ext cx="3605496" cy="49782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2EB032-D1C5-4DB4-885C-8282CC4A1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207" y="1306580"/>
            <a:ext cx="6474178" cy="498131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E26F505-D3F1-4E00-B277-B73816C4B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33" y="661409"/>
            <a:ext cx="10058400" cy="68438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dirty="0">
                <a:ea typeface="+mj-lt"/>
                <a:cs typeface="+mj-lt"/>
              </a:rPr>
              <a:t>Multivariable logistic regression, GA, BW, %SGA, %time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5714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2F1319-92C6-41D8-9809-724A62316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8271" y="1281131"/>
            <a:ext cx="3823568" cy="50264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4DF266-872E-4B90-9FAD-2186265C2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305" y="1281927"/>
            <a:ext cx="6562934" cy="50205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8D715C2-9D48-4113-9A13-294B9D513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577" y="454445"/>
            <a:ext cx="10058400" cy="686765"/>
          </a:xfrm>
        </p:spPr>
        <p:txBody>
          <a:bodyPr>
            <a:normAutofit/>
          </a:bodyPr>
          <a:lstStyle/>
          <a:p>
            <a:r>
              <a:rPr lang="en-US" sz="2400" dirty="0">
                <a:ea typeface="+mj-lt"/>
                <a:cs typeface="+mj-lt"/>
              </a:rPr>
              <a:t>Multivariable logistic regression, GA, BW, %SGA, </a:t>
            </a:r>
            <a:r>
              <a:rPr lang="en-US" sz="2400">
                <a:ea typeface="+mj-lt"/>
                <a:cs typeface="+mj-lt"/>
              </a:rPr>
              <a:t># event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341257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EAF3B3-F752-4290-9AB1-98CE334982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2662" y="1435460"/>
            <a:ext cx="3945257" cy="49604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2B365A-38D0-4323-AA76-CE6FE7AE2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506" y="1435461"/>
            <a:ext cx="6338076" cy="503008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7178EEE-EAF8-4290-BD6C-799BA579B3E6}"/>
              </a:ext>
            </a:extLst>
          </p:cNvPr>
          <p:cNvSpPr>
            <a:spLocks noGrp="1"/>
          </p:cNvSpPr>
          <p:nvPr/>
        </p:nvSpPr>
        <p:spPr>
          <a:xfrm>
            <a:off x="464726" y="802520"/>
            <a:ext cx="11159066" cy="4070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z="2400">
                <a:ea typeface="+mj-lt"/>
                <a:cs typeface="+mj-lt"/>
              </a:rPr>
              <a:t>Multivariable logistic regression, GA, BW, %SGA, Duration, %time, #events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656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015D5-111A-46A9-BA0D-175393601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90309"/>
          </a:xfrm>
        </p:spPr>
        <p:txBody>
          <a:bodyPr>
            <a:normAutofit/>
          </a:bodyPr>
          <a:lstStyle/>
          <a:p>
            <a:r>
              <a:rPr lang="en-US" sz="2800" dirty="0"/>
              <a:t>Table 5, 50% data, Gestational Age(GA</a:t>
            </a:r>
            <a:r>
              <a:rPr lang="en-US" sz="3200" dirty="0"/>
              <a:t>)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CA8B414-33AE-4C2B-8163-1273D50E2B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3610" y="1260817"/>
            <a:ext cx="3808660" cy="50939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6F994A-1123-4172-BF03-DD2ACEA72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708" y="1300168"/>
            <a:ext cx="6883734" cy="502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926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015D5-111A-46A9-BA0D-175393601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61373"/>
          </a:xfrm>
        </p:spPr>
        <p:txBody>
          <a:bodyPr>
            <a:normAutofit/>
          </a:bodyPr>
          <a:lstStyle/>
          <a:p>
            <a:r>
              <a:rPr lang="en-US" sz="2800" dirty="0"/>
              <a:t>Table 5, 50% data, Birth weight(BW</a:t>
            </a:r>
            <a:r>
              <a:rPr lang="en-US" sz="3200" dirty="0"/>
              <a:t>)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B175220-103A-4041-B204-832858D912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881" y="1329360"/>
            <a:ext cx="4006536" cy="50650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0C887B-5699-4881-A7ED-4CDA60DEE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650" y="1332851"/>
            <a:ext cx="6425409" cy="507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766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015D5-111A-46A9-BA0D-175393601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22790"/>
          </a:xfrm>
        </p:spPr>
        <p:txBody>
          <a:bodyPr>
            <a:normAutofit/>
          </a:bodyPr>
          <a:lstStyle/>
          <a:p>
            <a:r>
              <a:rPr lang="en-US" sz="2800" dirty="0"/>
              <a:t>Table 5, 50% data, Sex</a:t>
            </a:r>
            <a:endParaRPr lang="en-US" sz="3200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05D6E66-C2A4-4C6E-8F60-EA82B4040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8270" y="1165384"/>
            <a:ext cx="3783182" cy="51807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9D892F-975A-47F1-A0FE-E9DE7E28E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754" y="1216829"/>
            <a:ext cx="6242564" cy="512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4888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015D5-111A-46A9-BA0D-175393601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61373"/>
          </a:xfrm>
        </p:spPr>
        <p:txBody>
          <a:bodyPr>
            <a:normAutofit/>
          </a:bodyPr>
          <a:lstStyle/>
          <a:p>
            <a:r>
              <a:rPr lang="en-US" sz="2800" dirty="0"/>
              <a:t>Table 5, 50% data, %SGA</a:t>
            </a:r>
            <a:endParaRPr lang="en-US" sz="3200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C97F99B-4A15-4701-BECF-EE0FF3FAF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9226" y="1203967"/>
            <a:ext cx="3543632" cy="51132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FE3867-6CDF-4ABD-BA1D-8827D9D8F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887" y="1201562"/>
            <a:ext cx="6447978" cy="511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114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95DA5-2174-4870-AA6D-37BE8502B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66381"/>
            <a:ext cx="10058400" cy="448636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073A2751-F566-45EC-8447-7DE01ADDC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8" t="49362" r="341" b="31348"/>
          <a:stretch/>
        </p:blipFill>
        <p:spPr>
          <a:xfrm>
            <a:off x="2696438" y="1888255"/>
            <a:ext cx="7649108" cy="28184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CFF233-5166-49B9-8E21-58EAF9B5C4AE}"/>
              </a:ext>
            </a:extLst>
          </p:cNvPr>
          <p:cNvSpPr txBox="1"/>
          <p:nvPr/>
        </p:nvSpPr>
        <p:spPr>
          <a:xfrm>
            <a:off x="580372" y="2521907"/>
            <a:ext cx="50291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highlight>
                  <a:srgbClr val="FFFF00"/>
                </a:highlight>
                <a:ea typeface="+mn-lt"/>
                <a:cs typeface="+mn-lt"/>
              </a:rPr>
              <a:t>Observed</a:t>
            </a:r>
            <a:r>
              <a:rPr lang="en-US" dirty="0">
                <a:highlight>
                  <a:srgbClr val="FFFF00"/>
                </a:highlight>
                <a:ea typeface="+mn-lt"/>
                <a:cs typeface="+mn-lt"/>
              </a:rPr>
              <a:t> – This indicates the number of 0’s and 1’s that are observed in the dependent variable.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D7DD70-3787-463D-857B-5D1D90E3DD8E}"/>
              </a:ext>
            </a:extLst>
          </p:cNvPr>
          <p:cNvSpPr txBox="1"/>
          <p:nvPr/>
        </p:nvSpPr>
        <p:spPr>
          <a:xfrm>
            <a:off x="942454" y="691933"/>
            <a:ext cx="1013355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This part of the output describes a “null model”, which is model with no predictors and just the intercept.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455EED-52A4-46EF-9431-BBA37DB33F87}"/>
              </a:ext>
            </a:extLst>
          </p:cNvPr>
          <p:cNvSpPr txBox="1"/>
          <p:nvPr/>
        </p:nvSpPr>
        <p:spPr>
          <a:xfrm>
            <a:off x="8005958" y="2139602"/>
            <a:ext cx="477867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highlight>
                  <a:srgbClr val="00FF00"/>
                </a:highlight>
                <a:ea typeface="+mn-lt"/>
                <a:cs typeface="+mn-lt"/>
              </a:rPr>
              <a:t>Predicted</a:t>
            </a:r>
            <a:r>
              <a:rPr lang="en-US" dirty="0">
                <a:highlight>
                  <a:srgbClr val="00FF00"/>
                </a:highlight>
                <a:ea typeface="+mn-lt"/>
                <a:cs typeface="+mn-lt"/>
              </a:rPr>
              <a:t> – In this null model, SPSS has predicted that all cases are 0 on the dependent variable.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2CE187-0795-4ADE-9207-7EB32120FDA5}"/>
              </a:ext>
            </a:extLst>
          </p:cNvPr>
          <p:cNvSpPr txBox="1"/>
          <p:nvPr/>
        </p:nvSpPr>
        <p:spPr>
          <a:xfrm>
            <a:off x="3441135" y="4829436"/>
            <a:ext cx="696029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highlight>
                  <a:srgbClr val="00FFFF"/>
                </a:highlight>
                <a:ea typeface="+mn-lt"/>
                <a:cs typeface="+mn-lt"/>
              </a:rPr>
              <a:t>Overall Percentage</a:t>
            </a:r>
            <a:r>
              <a:rPr lang="en-US" dirty="0">
                <a:highlight>
                  <a:srgbClr val="00FFFF"/>
                </a:highlight>
                <a:ea typeface="+mn-lt"/>
                <a:cs typeface="+mn-lt"/>
              </a:rPr>
              <a:t> – This gives the percent of cases for which the dependent variables was correctly predicted given the model.  In this part of the output, this is the null model.  133/153= 86.9.</a:t>
            </a:r>
            <a:endParaRPr lang="en-US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502191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015D5-111A-46A9-BA0D-175393601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51727"/>
          </a:xfrm>
        </p:spPr>
        <p:txBody>
          <a:bodyPr>
            <a:normAutofit/>
          </a:bodyPr>
          <a:lstStyle/>
          <a:p>
            <a:r>
              <a:rPr lang="en-US" sz="2800" dirty="0"/>
              <a:t>Table 5, 50% data, Prenatal Steroids</a:t>
            </a:r>
            <a:endParaRPr lang="en-US" sz="3200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3B17E35-2232-4BDC-8B52-DC588EA75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757" y="1310068"/>
            <a:ext cx="3609625" cy="49396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D0E45E-7D3C-4028-A2D8-157F2EC2B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279" y="1307308"/>
            <a:ext cx="6297806" cy="491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2813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015D5-111A-46A9-BA0D-175393601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71018"/>
          </a:xfrm>
        </p:spPr>
        <p:txBody>
          <a:bodyPr>
            <a:normAutofit/>
          </a:bodyPr>
          <a:lstStyle/>
          <a:p>
            <a:r>
              <a:rPr lang="en-US" sz="2800" dirty="0"/>
              <a:t>Table 5, 50% data, Cesarean Section</a:t>
            </a:r>
            <a:endParaRPr lang="en-US" sz="3200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D92A808-D5CA-47BB-99EC-0B063EFB1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4065" y="1444867"/>
            <a:ext cx="3684108" cy="4853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F52E48-3D6C-46FE-8753-ABA26CDA7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950" y="1439615"/>
            <a:ext cx="6299445" cy="489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9409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015D5-111A-46A9-BA0D-175393601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86765"/>
          </a:xfrm>
        </p:spPr>
        <p:txBody>
          <a:bodyPr>
            <a:normAutofit/>
          </a:bodyPr>
          <a:lstStyle/>
          <a:p>
            <a:r>
              <a:rPr lang="en-US" sz="2800" dirty="0"/>
              <a:t>Table 5, 50% data, Multiple Gestations</a:t>
            </a:r>
            <a:endParaRPr lang="en-US" sz="3200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49D2AEA-1264-4CC6-A3CB-149AE8178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9036" y="1474988"/>
            <a:ext cx="3516387" cy="49106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4DF70C-EC32-438E-BF1B-7ADF71247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293" y="1469261"/>
            <a:ext cx="6763135" cy="498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5965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FA2AEC-AD4F-4DCC-B466-E83671F59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731" y="1259615"/>
            <a:ext cx="3969147" cy="51480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77B65E-D036-4689-BDE8-54A8A7A66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829" y="1301815"/>
            <a:ext cx="6237801" cy="510674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9ACFC2B-A36D-496A-85A8-1E433D645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911" y="520297"/>
            <a:ext cx="10058400" cy="686765"/>
          </a:xfrm>
        </p:spPr>
        <p:txBody>
          <a:bodyPr>
            <a:normAutofit/>
          </a:bodyPr>
          <a:lstStyle/>
          <a:p>
            <a:r>
              <a:rPr lang="en-US" sz="2400" dirty="0">
                <a:ea typeface="+mj-lt"/>
                <a:cs typeface="+mj-lt"/>
              </a:rPr>
              <a:t>Multivariable logistic regression, GA, BW, %SGA, Duration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098143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9CD135-BAA5-42A9-9359-5EF3A63F65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2181" y="1304069"/>
            <a:ext cx="3722944" cy="5151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190984-DDC2-4A29-AC32-57793B3F3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083" y="1300423"/>
            <a:ext cx="6392137" cy="514459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D828C38-4F8A-4CF1-80F2-126E00B76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33" y="661409"/>
            <a:ext cx="10058400" cy="68438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>
                <a:ea typeface="+mj-lt"/>
                <a:cs typeface="+mj-lt"/>
              </a:rPr>
              <a:t>Multivariable logistic regression, GA, BW, %SGA, %time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6565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CE43DB-6D93-4439-AC35-1551A7933B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5068" y="1400525"/>
            <a:ext cx="3838269" cy="50344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3A9DDC-00FE-4FBA-8FEA-E8D4F694E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810" y="1369881"/>
            <a:ext cx="6184973" cy="50395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6725B12-A3DC-40DB-9E53-23937BDD9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577" y="454445"/>
            <a:ext cx="10058400" cy="686765"/>
          </a:xfrm>
        </p:spPr>
        <p:txBody>
          <a:bodyPr>
            <a:normAutofit/>
          </a:bodyPr>
          <a:lstStyle/>
          <a:p>
            <a:r>
              <a:rPr lang="en-US" sz="2400" dirty="0">
                <a:ea typeface="+mj-lt"/>
                <a:cs typeface="+mj-lt"/>
              </a:rPr>
              <a:t>Multivariable logistic regression, GA, BW, %SGA, </a:t>
            </a:r>
            <a:r>
              <a:rPr lang="en-US" sz="2400">
                <a:ea typeface="+mj-lt"/>
                <a:cs typeface="+mj-lt"/>
              </a:rPr>
              <a:t># event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8633301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434C3D-37C7-4046-B2A1-C36E19DC7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4896" y="1348650"/>
            <a:ext cx="3964103" cy="5113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D986A1-4BCA-4641-B9EE-33FC6D065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736" y="1374541"/>
            <a:ext cx="6320279" cy="504803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7178EEE-EAF8-4290-BD6C-799BA579B3E6}"/>
              </a:ext>
            </a:extLst>
          </p:cNvPr>
          <p:cNvSpPr>
            <a:spLocks noGrp="1"/>
          </p:cNvSpPr>
          <p:nvPr/>
        </p:nvSpPr>
        <p:spPr>
          <a:xfrm>
            <a:off x="464726" y="802520"/>
            <a:ext cx="11159066" cy="4070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z="2400">
                <a:ea typeface="+mj-lt"/>
                <a:cs typeface="+mj-lt"/>
              </a:rPr>
              <a:t>Multivariable logistic regression, GA, BW, %SGA, Duration, %time, #events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5965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015D5-111A-46A9-BA0D-175393601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67474"/>
          </a:xfrm>
        </p:spPr>
        <p:txBody>
          <a:bodyPr>
            <a:normAutofit/>
          </a:bodyPr>
          <a:lstStyle/>
          <a:p>
            <a:r>
              <a:rPr lang="en-US" sz="2800" dirty="0"/>
              <a:t>Table 6, 50% data, Gestational Age(GA</a:t>
            </a:r>
            <a:r>
              <a:rPr lang="en-US" sz="3200" dirty="0"/>
              <a:t>)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A5287AE-D4C5-4FA0-96AF-70D338B70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1450" y="1357330"/>
            <a:ext cx="3907267" cy="49779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E57DBE-CC18-452A-871B-D46EBF323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171" y="1361513"/>
            <a:ext cx="6304894" cy="501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8241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015D5-111A-46A9-BA0D-175393601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12157"/>
          </a:xfrm>
        </p:spPr>
        <p:txBody>
          <a:bodyPr>
            <a:normAutofit/>
          </a:bodyPr>
          <a:lstStyle/>
          <a:p>
            <a:r>
              <a:rPr lang="en-US" sz="2800" dirty="0"/>
              <a:t>Table 6, 50% data, Birth weight(BW</a:t>
            </a:r>
            <a:r>
              <a:rPr lang="en-US" sz="3200" dirty="0"/>
              <a:t>)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25108EF-5F63-42DD-9461-A234BE9751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824" y="1454753"/>
            <a:ext cx="3805843" cy="49283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4DA48E-D9B1-49CA-A2FA-74149669D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666" y="1452050"/>
            <a:ext cx="6331114" cy="492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2271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015D5-111A-46A9-BA0D-175393601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13145"/>
          </a:xfrm>
        </p:spPr>
        <p:txBody>
          <a:bodyPr>
            <a:normAutofit/>
          </a:bodyPr>
          <a:lstStyle/>
          <a:p>
            <a:r>
              <a:rPr lang="en-US" sz="2800" dirty="0"/>
              <a:t>Table 6, 50% data, Sex</a:t>
            </a:r>
            <a:endParaRPr lang="en-US" sz="3200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6FF6F96-D194-4081-96B2-42FA70AE25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264" y="1310068"/>
            <a:ext cx="3808166" cy="50727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14D5BF-7B7B-4CF2-883F-56B19EF8C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862" y="1269112"/>
            <a:ext cx="6408937" cy="511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70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B22800FA-6C05-4A59-A7CF-73872F6D3F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897" r="-291" b="-206"/>
          <a:stretch/>
        </p:blipFill>
        <p:spPr>
          <a:xfrm>
            <a:off x="313341" y="1999686"/>
            <a:ext cx="10945493" cy="3940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3CCF5F-23A8-42A3-80ED-16BE5C23B728}"/>
              </a:ext>
            </a:extLst>
          </p:cNvPr>
          <p:cNvSpPr txBox="1"/>
          <p:nvPr/>
        </p:nvSpPr>
        <p:spPr>
          <a:xfrm>
            <a:off x="958526" y="1291486"/>
            <a:ext cx="216149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highlight>
                  <a:srgbClr val="FFFF00"/>
                </a:highlight>
                <a:ea typeface="+mn-lt"/>
                <a:cs typeface="+mn-lt"/>
              </a:rPr>
              <a:t>B</a:t>
            </a:r>
            <a:r>
              <a:rPr lang="en-US" dirty="0">
                <a:highlight>
                  <a:srgbClr val="FFFF00"/>
                </a:highlight>
                <a:ea typeface="+mn-lt"/>
                <a:cs typeface="+mn-lt"/>
              </a:rPr>
              <a:t> – This is the coefficient for the constant (also called the “intercept”) in the null model.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A8E65A-B7D8-4DA9-B3BC-2E3623C69162}"/>
              </a:ext>
            </a:extLst>
          </p:cNvPr>
          <p:cNvSpPr txBox="1"/>
          <p:nvPr/>
        </p:nvSpPr>
        <p:spPr>
          <a:xfrm>
            <a:off x="3113809" y="697922"/>
            <a:ext cx="2743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ighlight>
                  <a:srgbClr val="00FF00"/>
                </a:highlight>
                <a:ea typeface="+mn-lt"/>
                <a:cs typeface="+mn-lt"/>
              </a:rPr>
              <a:t> </a:t>
            </a:r>
            <a:r>
              <a:rPr lang="en-US" b="1" dirty="0">
                <a:highlight>
                  <a:srgbClr val="00FF00"/>
                </a:highlight>
                <a:ea typeface="+mn-lt"/>
                <a:cs typeface="+mn-lt"/>
              </a:rPr>
              <a:t>S.E.</a:t>
            </a:r>
            <a:r>
              <a:rPr lang="en-US" dirty="0">
                <a:highlight>
                  <a:srgbClr val="00FF00"/>
                </a:highlight>
                <a:ea typeface="+mn-lt"/>
                <a:cs typeface="+mn-lt"/>
              </a:rPr>
              <a:t> – This is the standard error around the coefficient for the constant.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953690-06C6-43DF-A14A-45462A331594}"/>
              </a:ext>
            </a:extLst>
          </p:cNvPr>
          <p:cNvSpPr txBox="1"/>
          <p:nvPr/>
        </p:nvSpPr>
        <p:spPr>
          <a:xfrm>
            <a:off x="5811116" y="555048"/>
            <a:ext cx="274319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 </a:t>
            </a:r>
            <a:r>
              <a:rPr lang="en-US" b="1" dirty="0">
                <a:highlight>
                  <a:srgbClr val="00FFFF"/>
                </a:highlight>
                <a:ea typeface="+mn-lt"/>
                <a:cs typeface="+mn-lt"/>
              </a:rPr>
              <a:t>Wald</a:t>
            </a:r>
            <a:r>
              <a:rPr lang="en-US" dirty="0">
                <a:highlight>
                  <a:srgbClr val="00FFFF"/>
                </a:highlight>
                <a:ea typeface="+mn-lt"/>
                <a:cs typeface="+mn-lt"/>
              </a:rPr>
              <a:t> – This is the Wald chi-square test that tests the null hypothesis that the constant equals 0.</a:t>
            </a:r>
            <a:endParaRPr lang="en-US" dirty="0">
              <a:highlight>
                <a:srgbClr val="00FFFF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B2255B-02BD-4ED4-8A83-AEE28746789B}"/>
              </a:ext>
            </a:extLst>
          </p:cNvPr>
          <p:cNvSpPr txBox="1"/>
          <p:nvPr/>
        </p:nvSpPr>
        <p:spPr>
          <a:xfrm>
            <a:off x="7755081" y="235180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highlight>
                  <a:srgbClr val="FF00FF"/>
                </a:highlight>
                <a:ea typeface="+mn-lt"/>
                <a:cs typeface="+mn-lt"/>
              </a:rPr>
              <a:t>Sig</a:t>
            </a:r>
            <a:r>
              <a:rPr lang="en-US" dirty="0">
                <a:highlight>
                  <a:srgbClr val="FF00FF"/>
                </a:highlight>
                <a:ea typeface="+mn-lt"/>
                <a:cs typeface="+mn-lt"/>
              </a:rPr>
              <a:t>– p-value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0AF0E9-7B27-46D2-BE16-3509148F53B2}"/>
              </a:ext>
            </a:extLst>
          </p:cNvPr>
          <p:cNvSpPr txBox="1"/>
          <p:nvPr/>
        </p:nvSpPr>
        <p:spPr>
          <a:xfrm>
            <a:off x="5256935" y="3680980"/>
            <a:ext cx="43537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ighlight>
                  <a:srgbClr val="FF0000"/>
                </a:highlight>
                <a:ea typeface="+mn-lt"/>
                <a:cs typeface="+mn-lt"/>
              </a:rPr>
              <a:t> </a:t>
            </a:r>
            <a:r>
              <a:rPr lang="en-US" b="1" dirty="0">
                <a:highlight>
                  <a:srgbClr val="FF0000"/>
                </a:highlight>
                <a:ea typeface="+mn-lt"/>
                <a:cs typeface="+mn-lt"/>
              </a:rPr>
              <a:t>df</a:t>
            </a:r>
            <a:r>
              <a:rPr lang="en-US" dirty="0">
                <a:highlight>
                  <a:srgbClr val="FF0000"/>
                </a:highlight>
                <a:ea typeface="+mn-lt"/>
                <a:cs typeface="+mn-lt"/>
              </a:rPr>
              <a:t> – This is the degrees of freedom</a:t>
            </a:r>
            <a:endParaRPr lang="en-US">
              <a:highlight>
                <a:srgbClr val="FF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CD62E9-CE17-4CF5-A6C8-0B4FA4BA87A3}"/>
              </a:ext>
            </a:extLst>
          </p:cNvPr>
          <p:cNvSpPr txBox="1"/>
          <p:nvPr/>
        </p:nvSpPr>
        <p:spPr>
          <a:xfrm>
            <a:off x="9642764" y="1572491"/>
            <a:ext cx="2743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ighlight>
                  <a:srgbClr val="FFFF00"/>
                </a:highlight>
                <a:ea typeface="+mn-lt"/>
                <a:cs typeface="+mn-lt"/>
              </a:rPr>
              <a:t> </a:t>
            </a:r>
            <a:r>
              <a:rPr lang="en-US" b="1" dirty="0">
                <a:highlight>
                  <a:srgbClr val="FFFF00"/>
                </a:highlight>
                <a:ea typeface="+mn-lt"/>
                <a:cs typeface="+mn-lt"/>
              </a:rPr>
              <a:t>Exp(B)</a:t>
            </a:r>
            <a:r>
              <a:rPr lang="en-US" dirty="0">
                <a:highlight>
                  <a:srgbClr val="FFFF00"/>
                </a:highlight>
                <a:ea typeface="+mn-lt"/>
                <a:cs typeface="+mn-lt"/>
              </a:rPr>
              <a:t> – This is the exponentiation of the B coefficient, which is an odds ratio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974B0F-293E-43A3-B647-A33B64201BB5}"/>
              </a:ext>
            </a:extLst>
          </p:cNvPr>
          <p:cNvSpPr txBox="1"/>
          <p:nvPr/>
        </p:nvSpPr>
        <p:spPr>
          <a:xfrm>
            <a:off x="8781184" y="4668116"/>
            <a:ext cx="420658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highlight>
                  <a:srgbClr val="00FF00"/>
                </a:highlight>
                <a:ea typeface="+mn-lt"/>
                <a:cs typeface="+mn-lt"/>
              </a:rPr>
              <a:t>Score and Sig.</a:t>
            </a:r>
            <a:r>
              <a:rPr lang="en-US" dirty="0">
                <a:highlight>
                  <a:srgbClr val="00FF00"/>
                </a:highlight>
                <a:ea typeface="+mn-lt"/>
                <a:cs typeface="+mn-lt"/>
              </a:rPr>
              <a:t> – This is a Score test that is used to predict whether or not an independent variable would be significant in the model.</a:t>
            </a:r>
            <a:endParaRPr lang="en-US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095710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015D5-111A-46A9-BA0D-175393601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67474"/>
          </a:xfrm>
        </p:spPr>
        <p:txBody>
          <a:bodyPr>
            <a:normAutofit/>
          </a:bodyPr>
          <a:lstStyle/>
          <a:p>
            <a:r>
              <a:rPr lang="en-US" sz="2800" dirty="0"/>
              <a:t>Table 6, 50% data, %SGA</a:t>
            </a:r>
            <a:endParaRPr lang="en-US" sz="3200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7143963-971A-44AD-A75D-F59F6C211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518" y="1310069"/>
            <a:ext cx="3828314" cy="51421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6C8622-8567-41AA-BC05-81448C171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077" y="1312093"/>
            <a:ext cx="6460620" cy="513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814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015D5-111A-46A9-BA0D-175393601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48183"/>
          </a:xfrm>
        </p:spPr>
        <p:txBody>
          <a:bodyPr>
            <a:normAutofit/>
          </a:bodyPr>
          <a:lstStyle/>
          <a:p>
            <a:r>
              <a:rPr lang="en-US" sz="2800" dirty="0"/>
              <a:t>Table 6, 50% data, Prenatal Steroids</a:t>
            </a:r>
            <a:endParaRPr lang="en-US" sz="3200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8ED4752-586E-4E6B-9C69-39F67C40B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1323" y="1282322"/>
            <a:ext cx="3896851" cy="50541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975F4E-4E39-46BD-B00B-102871441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634" y="1284074"/>
            <a:ext cx="6400779" cy="511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055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015D5-111A-46A9-BA0D-175393601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48183"/>
          </a:xfrm>
        </p:spPr>
        <p:txBody>
          <a:bodyPr>
            <a:normAutofit/>
          </a:bodyPr>
          <a:lstStyle/>
          <a:p>
            <a:r>
              <a:rPr lang="en-US" sz="2800" dirty="0"/>
              <a:t>Table 6, 50% data, Cesarean Section</a:t>
            </a:r>
            <a:endParaRPr lang="en-US" sz="3200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FA4408C-2D5B-42F7-9511-787FD04A22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6370" y="1293211"/>
            <a:ext cx="3691584" cy="50172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7176A0-8A9E-4086-AE11-4162C2488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825" y="1296784"/>
            <a:ext cx="6517665" cy="502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937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015D5-111A-46A9-BA0D-175393601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493854"/>
          </a:xfrm>
        </p:spPr>
        <p:txBody>
          <a:bodyPr>
            <a:normAutofit/>
          </a:bodyPr>
          <a:lstStyle/>
          <a:p>
            <a:r>
              <a:rPr lang="en-US" sz="2800" dirty="0"/>
              <a:t>Table 6, 50% data, Multiple Gestations</a:t>
            </a:r>
            <a:endParaRPr lang="en-US" sz="3200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8094CC2-B06A-4CE5-8C6E-D4BD17E1AB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6895" y="1319714"/>
            <a:ext cx="3893039" cy="50843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D73CFB-079C-4FD8-974E-4F333A28E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564" y="1319713"/>
            <a:ext cx="6379712" cy="508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565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218A96-7EAD-490E-8874-828894542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979" y="1224389"/>
            <a:ext cx="3873847" cy="51741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D57BF1-E8EA-48F3-B1E8-CF023CE49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413" y="1227653"/>
            <a:ext cx="6597099" cy="517131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46CA4BE-4384-4261-B6C4-54B9E54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874" y="492075"/>
            <a:ext cx="10058400" cy="686765"/>
          </a:xfrm>
        </p:spPr>
        <p:txBody>
          <a:bodyPr>
            <a:normAutofit/>
          </a:bodyPr>
          <a:lstStyle/>
          <a:p>
            <a:r>
              <a:rPr lang="en-US" sz="2400">
                <a:ea typeface="+mj-lt"/>
                <a:cs typeface="+mj-lt"/>
              </a:rPr>
              <a:t>Multivariable logistic regression, GA, BW, %SGA, Duration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8139987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BD949F-0454-419B-8AC2-0C522F297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210" y="1279818"/>
            <a:ext cx="3714439" cy="51229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AEEDA2-F3EE-4F4E-908E-41C6AE832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13" y="1280950"/>
            <a:ext cx="6825822" cy="518349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D99F146-BE06-4809-978F-4FA47540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33" y="661409"/>
            <a:ext cx="10058400" cy="68438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>
                <a:ea typeface="+mj-lt"/>
                <a:cs typeface="+mj-lt"/>
              </a:rPr>
              <a:t>Multivariable logistic regression, GA, BW, %SGA, %time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309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01A06A-5082-4A22-ACF4-E128CD37D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8592" y="1370650"/>
            <a:ext cx="3683534" cy="501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9A71F0-DF4C-422D-9AFC-241C775F0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037" y="1372047"/>
            <a:ext cx="6988379" cy="50109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5C4BE3-821B-40D2-B2AA-629D379B6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577" y="454445"/>
            <a:ext cx="10058400" cy="686765"/>
          </a:xfrm>
        </p:spPr>
        <p:txBody>
          <a:bodyPr>
            <a:normAutofit/>
          </a:bodyPr>
          <a:lstStyle/>
          <a:p>
            <a:r>
              <a:rPr lang="en-US" sz="2400" dirty="0">
                <a:ea typeface="+mj-lt"/>
                <a:cs typeface="+mj-lt"/>
              </a:rPr>
              <a:t>Multivariable logistic regression, GA, BW, %SGA, </a:t>
            </a:r>
            <a:r>
              <a:rPr lang="en-US" sz="2400">
                <a:ea typeface="+mj-lt"/>
                <a:cs typeface="+mj-lt"/>
              </a:rPr>
              <a:t># event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7975017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2984BF7-A683-4498-8F98-3AB7F475E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9547" y="1210424"/>
            <a:ext cx="3878739" cy="51904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49A924-7E21-40A5-95E8-BB1267C91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549" y="1201438"/>
            <a:ext cx="6682613" cy="520239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7178EEE-EAF8-4290-BD6C-799BA579B3E6}"/>
              </a:ext>
            </a:extLst>
          </p:cNvPr>
          <p:cNvSpPr>
            <a:spLocks noGrp="1"/>
          </p:cNvSpPr>
          <p:nvPr/>
        </p:nvSpPr>
        <p:spPr>
          <a:xfrm>
            <a:off x="464726" y="802520"/>
            <a:ext cx="11159066" cy="4070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z="2400">
                <a:ea typeface="+mj-lt"/>
                <a:cs typeface="+mj-lt"/>
              </a:rPr>
              <a:t>Multivariable logistic regression, GA, BW, %SGA, Duration, %time, #events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580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015D5-111A-46A9-BA0D-175393601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86765"/>
          </a:xfrm>
        </p:spPr>
        <p:txBody>
          <a:bodyPr>
            <a:normAutofit/>
          </a:bodyPr>
          <a:lstStyle/>
          <a:p>
            <a:r>
              <a:rPr lang="en-US" sz="2800" dirty="0"/>
              <a:t>Table 7, 50% data, Gestational Age(GA</a:t>
            </a:r>
            <a:r>
              <a:rPr lang="en-US" sz="3200" dirty="0"/>
              <a:t>)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1D1E34A2-6142-42BF-A4D0-1AD70E824C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2046" y="1275242"/>
            <a:ext cx="3596570" cy="50553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B2033B-3EE3-4E8F-AFA1-3E6607FFA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057" y="1272554"/>
            <a:ext cx="6698597" cy="505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077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015D5-111A-46A9-BA0D-175393601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19246"/>
          </a:xfrm>
        </p:spPr>
        <p:txBody>
          <a:bodyPr>
            <a:normAutofit/>
          </a:bodyPr>
          <a:lstStyle/>
          <a:p>
            <a:r>
              <a:rPr lang="en-US" sz="2800" dirty="0"/>
              <a:t>Table 7, 50% data, Birth weight(BW</a:t>
            </a:r>
            <a:r>
              <a:rPr lang="en-US" sz="3200" dirty="0"/>
              <a:t>)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1C0303EA-C146-43DB-B6B4-4D319E9AD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4892" y="1289573"/>
            <a:ext cx="3541760" cy="50939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ACE71D-035E-4AD6-A3A2-F4120C280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778" y="1313004"/>
            <a:ext cx="6345579" cy="510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62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684B9-3257-4BA4-B871-4C07BF723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ea typeface="+mj-lt"/>
                <a:cs typeface="+mj-lt"/>
              </a:rPr>
              <a:t>Interpreting binary logistic regression output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8F377-9BCC-4089-A00A-18BA01CB0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5457E8-936B-456B-9F5A-F1E842E27B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008" b="78498"/>
          <a:stretch/>
        </p:blipFill>
        <p:spPr>
          <a:xfrm>
            <a:off x="3457009" y="2927156"/>
            <a:ext cx="5284538" cy="18534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9696B0-CB97-4D20-8752-34E334E34BC5}"/>
              </a:ext>
            </a:extLst>
          </p:cNvPr>
          <p:cNvSpPr txBox="1"/>
          <p:nvPr/>
        </p:nvSpPr>
        <p:spPr>
          <a:xfrm>
            <a:off x="1130877" y="2360468"/>
            <a:ext cx="2743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highlight>
                  <a:srgbClr val="FFFF00"/>
                </a:highlight>
                <a:ea typeface="+mn-lt"/>
                <a:cs typeface="+mn-lt"/>
              </a:rPr>
              <a:t>Chi-square</a:t>
            </a:r>
            <a:r>
              <a:rPr lang="en-US" dirty="0">
                <a:highlight>
                  <a:srgbClr val="FFFF00"/>
                </a:highlight>
                <a:ea typeface="+mn-lt"/>
                <a:cs typeface="+mn-lt"/>
              </a:rPr>
              <a:t> and </a:t>
            </a:r>
            <a:r>
              <a:rPr lang="en-US" b="1" dirty="0">
                <a:highlight>
                  <a:srgbClr val="FFFF00"/>
                </a:highlight>
                <a:ea typeface="+mn-lt"/>
                <a:cs typeface="+mn-lt"/>
              </a:rPr>
              <a:t>Sig.</a:t>
            </a:r>
            <a:r>
              <a:rPr lang="en-US" dirty="0">
                <a:highlight>
                  <a:srgbClr val="FFFF00"/>
                </a:highlight>
                <a:ea typeface="+mn-lt"/>
                <a:cs typeface="+mn-lt"/>
              </a:rPr>
              <a:t> – This is the chi-square statistic and its significance level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3D51A6-FDE1-4974-9632-087E9544024B}"/>
              </a:ext>
            </a:extLst>
          </p:cNvPr>
          <p:cNvSpPr txBox="1"/>
          <p:nvPr/>
        </p:nvSpPr>
        <p:spPr>
          <a:xfrm>
            <a:off x="6027594" y="2382116"/>
            <a:ext cx="43537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ighlight>
                  <a:srgbClr val="FF0000"/>
                </a:highlight>
                <a:ea typeface="+mn-lt"/>
                <a:cs typeface="+mn-lt"/>
              </a:rPr>
              <a:t> </a:t>
            </a:r>
            <a:r>
              <a:rPr lang="en-US" b="1" dirty="0">
                <a:highlight>
                  <a:srgbClr val="FF0000"/>
                </a:highlight>
                <a:ea typeface="+mn-lt"/>
                <a:cs typeface="+mn-lt"/>
              </a:rPr>
              <a:t>df</a:t>
            </a:r>
            <a:r>
              <a:rPr lang="en-US" dirty="0">
                <a:highlight>
                  <a:srgbClr val="FF0000"/>
                </a:highlight>
                <a:ea typeface="+mn-lt"/>
                <a:cs typeface="+mn-lt"/>
              </a:rPr>
              <a:t> – This is the degrees of freedom</a:t>
            </a:r>
            <a:endParaRPr lang="en-US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514559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015D5-111A-46A9-BA0D-175393601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445626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Table 7, 50% data, Sex</a:t>
            </a:r>
            <a:endParaRPr lang="en-US" sz="3200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E260552-8E8F-4212-8CA7-0A75C1E960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372" y="1146654"/>
            <a:ext cx="3815246" cy="52675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D252BA-F17A-4FB0-8FA0-BEFD66E07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482" y="1147886"/>
            <a:ext cx="6305483" cy="526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335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015D5-111A-46A9-BA0D-175393601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493854"/>
          </a:xfrm>
        </p:spPr>
        <p:txBody>
          <a:bodyPr>
            <a:normAutofit/>
          </a:bodyPr>
          <a:lstStyle/>
          <a:p>
            <a:r>
              <a:rPr lang="en-US" sz="2800" dirty="0"/>
              <a:t>Table 7, 50% data, %SGA</a:t>
            </a:r>
            <a:endParaRPr lang="en-US" sz="3200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E7A7A70-5CCE-4FCB-A828-688F6392F9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8209" y="1277524"/>
            <a:ext cx="3980868" cy="51223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09396E-C554-4BE7-8088-5C7F171B3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818" y="1305529"/>
            <a:ext cx="6480722" cy="508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078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015D5-111A-46A9-BA0D-175393601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48183"/>
          </a:xfrm>
        </p:spPr>
        <p:txBody>
          <a:bodyPr>
            <a:normAutofit/>
          </a:bodyPr>
          <a:lstStyle/>
          <a:p>
            <a:r>
              <a:rPr lang="en-US" sz="2800" dirty="0"/>
              <a:t>Table 7, 50% data, Prenatal Steroids</a:t>
            </a:r>
            <a:endParaRPr lang="en-US" sz="3200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AD326D4-DF7E-45A9-A222-05B45AA62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9459" y="1371312"/>
            <a:ext cx="3826251" cy="50650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473908-FECB-40BA-A264-7E472997A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553" y="1368231"/>
            <a:ext cx="6825476" cy="506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9418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015D5-111A-46A9-BA0D-175393601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99955"/>
          </a:xfrm>
        </p:spPr>
        <p:txBody>
          <a:bodyPr>
            <a:normAutofit/>
          </a:bodyPr>
          <a:lstStyle/>
          <a:p>
            <a:r>
              <a:rPr lang="en-US" sz="2800" dirty="0"/>
              <a:t>Table 7, 50% data, Cesarean Section</a:t>
            </a:r>
            <a:endParaRPr lang="en-US" sz="3200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91E195DD-966A-4329-A656-118545809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714" y="1167766"/>
            <a:ext cx="3955226" cy="52290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888530-302A-4392-921B-48528CB50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383" y="1202691"/>
            <a:ext cx="6558514" cy="519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2994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015D5-111A-46A9-BA0D-175393601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412045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Table 7, 50% data, Multiple Gestations</a:t>
            </a:r>
            <a:endParaRPr lang="en-US" sz="3200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CC5FAB3-52A2-4722-BBDF-D69A912AD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943" y="1214566"/>
            <a:ext cx="3840294" cy="50914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1DFAA2-1C8D-4516-B961-50F1D03F1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784" y="1213877"/>
            <a:ext cx="7340725" cy="508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990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E1AFA2-5D80-4C98-AB0C-19924522AA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219" y="1295423"/>
            <a:ext cx="3765359" cy="50350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EBEB67-2102-4665-85D9-F0C2D2C27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716" y="1292953"/>
            <a:ext cx="6811015" cy="502441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3F6A63C-A35D-4178-AB4E-1ADDA14F9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540" y="567334"/>
            <a:ext cx="10058400" cy="686765"/>
          </a:xfrm>
        </p:spPr>
        <p:txBody>
          <a:bodyPr>
            <a:normAutofit/>
          </a:bodyPr>
          <a:lstStyle/>
          <a:p>
            <a:r>
              <a:rPr lang="en-US" sz="2400">
                <a:ea typeface="+mj-lt"/>
                <a:cs typeface="+mj-lt"/>
              </a:rPr>
              <a:t>Multivariable logistic regression, GA, BW, %SGA, Duration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2282315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8ED89E-33F5-4ED8-BAA3-01C049225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056" y="1217745"/>
            <a:ext cx="3870278" cy="5166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5E9BE6-52E7-46A0-87CB-88CB8B794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094" y="1214265"/>
            <a:ext cx="6700921" cy="517265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2092E26-A33C-411D-8C17-EE7316E0E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33" y="661409"/>
            <a:ext cx="10058400" cy="68438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>
                <a:ea typeface="+mj-lt"/>
                <a:cs typeface="+mj-lt"/>
              </a:rPr>
              <a:t>Multivariable logistic regression, GA, BW, %SGA, %time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0319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566EBA-E4EA-4CEA-8ED0-C3CE07F7ED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9159" y="1180813"/>
            <a:ext cx="4041656" cy="51761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96CCAA-C68E-4C6C-9F84-2A4EE0E69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784" y="1183290"/>
            <a:ext cx="6459005" cy="517381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98ED375-BE10-4FC2-8341-C478BD065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577" y="454445"/>
            <a:ext cx="10058400" cy="686765"/>
          </a:xfrm>
        </p:spPr>
        <p:txBody>
          <a:bodyPr>
            <a:normAutofit/>
          </a:bodyPr>
          <a:lstStyle/>
          <a:p>
            <a:r>
              <a:rPr lang="en-US" sz="2400" dirty="0">
                <a:ea typeface="+mj-lt"/>
                <a:cs typeface="+mj-lt"/>
              </a:rPr>
              <a:t>Multivariable logistic regression, GA, BW, %SGA, </a:t>
            </a:r>
            <a:r>
              <a:rPr lang="en-US" sz="2400">
                <a:ea typeface="+mj-lt"/>
                <a:cs typeface="+mj-lt"/>
              </a:rPr>
              <a:t># event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2829693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6CEBBF-7E83-41C7-B614-F9107855E6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8053" y="1216348"/>
            <a:ext cx="3469272" cy="51102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DA2C5D-8A58-44EB-B877-25F747526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823" y="1216446"/>
            <a:ext cx="6203002" cy="506603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7178EEE-EAF8-4290-BD6C-799BA579B3E6}"/>
              </a:ext>
            </a:extLst>
          </p:cNvPr>
          <p:cNvSpPr>
            <a:spLocks noGrp="1"/>
          </p:cNvSpPr>
          <p:nvPr/>
        </p:nvSpPr>
        <p:spPr>
          <a:xfrm>
            <a:off x="464726" y="802520"/>
            <a:ext cx="11159066" cy="4070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z="2400">
                <a:ea typeface="+mj-lt"/>
                <a:cs typeface="+mj-lt"/>
              </a:rPr>
              <a:t>Multivariable logistic regression, GA, BW, %SGA, Duration, %time, #events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39863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E26EA-4794-46AD-85EF-1BA7D5E24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463853"/>
            <a:ext cx="10058400" cy="449675"/>
          </a:xfrm>
        </p:spPr>
        <p:txBody>
          <a:bodyPr>
            <a:noAutofit/>
          </a:bodyPr>
          <a:lstStyle/>
          <a:p>
            <a:r>
              <a:rPr lang="en-US" sz="2800" dirty="0"/>
              <a:t>Table 3, at least one day data, Gestational 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F6D526-E723-490B-808B-0A2D6DFE49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9244" y="994615"/>
            <a:ext cx="4149079" cy="39733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AE1F7E-8432-41C0-9B9A-CB31979D5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23" y="4963974"/>
            <a:ext cx="4146618" cy="14289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0CB394-4477-47C8-8DDF-37DA6550B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377" y="993045"/>
            <a:ext cx="6693815" cy="540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17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2C785-027F-4AC4-B856-FE83D27E1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ea typeface="+mj-lt"/>
                <a:cs typeface="+mj-lt"/>
              </a:rPr>
              <a:t>Interpreting binary logistic regression output</a:t>
            </a: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9CE8F-04C3-435D-9E4E-39C9AC1D6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FE4D80-87BF-46AE-87DC-DE9F5BD7B8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79" r="29261" b="22696"/>
          <a:stretch/>
        </p:blipFill>
        <p:spPr>
          <a:xfrm>
            <a:off x="3543600" y="2719338"/>
            <a:ext cx="5519308" cy="34993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F1D719-3175-40A1-8605-5A8E37E4D7FD}"/>
              </a:ext>
            </a:extLst>
          </p:cNvPr>
          <p:cNvSpPr txBox="1"/>
          <p:nvPr/>
        </p:nvSpPr>
        <p:spPr>
          <a:xfrm>
            <a:off x="862445" y="2438400"/>
            <a:ext cx="27431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-</a:t>
            </a:r>
            <a:r>
              <a:rPr lang="en-US" b="1" dirty="0">
                <a:highlight>
                  <a:srgbClr val="FFFF00"/>
                </a:highlight>
                <a:ea typeface="+mn-lt"/>
                <a:cs typeface="+mn-lt"/>
              </a:rPr>
              <a:t>2 Log likelihood</a:t>
            </a:r>
            <a:r>
              <a:rPr lang="en-US" dirty="0">
                <a:highlight>
                  <a:srgbClr val="FFFF00"/>
                </a:highlight>
                <a:ea typeface="+mn-lt"/>
                <a:cs typeface="+mn-lt"/>
              </a:rPr>
              <a:t> – This is the -2 log likelihood for the final model.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6AB034-0946-4020-969D-0320B684D9F9}"/>
              </a:ext>
            </a:extLst>
          </p:cNvPr>
          <p:cNvSpPr txBox="1"/>
          <p:nvPr/>
        </p:nvSpPr>
        <p:spPr>
          <a:xfrm>
            <a:off x="5334866" y="1351684"/>
            <a:ext cx="2743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highlight>
                  <a:srgbClr val="00FF00"/>
                </a:highlight>
                <a:ea typeface="+mn-lt"/>
                <a:cs typeface="+mn-lt"/>
              </a:rPr>
              <a:t>Cox &amp; Snell R Square</a:t>
            </a:r>
            <a:r>
              <a:rPr lang="en-US" dirty="0">
                <a:highlight>
                  <a:srgbClr val="00FF00"/>
                </a:highlight>
                <a:ea typeface="+mn-lt"/>
                <a:cs typeface="+mn-lt"/>
              </a:rPr>
              <a:t> and </a:t>
            </a:r>
            <a:r>
              <a:rPr lang="en-US" b="1" dirty="0">
                <a:highlight>
                  <a:srgbClr val="00FF00"/>
                </a:highlight>
                <a:ea typeface="+mn-lt"/>
                <a:cs typeface="+mn-lt"/>
              </a:rPr>
              <a:t>Nagelkerke R Square </a:t>
            </a:r>
            <a:r>
              <a:rPr lang="en-US" dirty="0">
                <a:highlight>
                  <a:srgbClr val="00FF00"/>
                </a:highlight>
                <a:ea typeface="+mn-lt"/>
                <a:cs typeface="+mn-lt"/>
              </a:rPr>
              <a:t>– These are pseudo R-squares</a:t>
            </a:r>
            <a:r>
              <a:rPr lang="en-US" dirty="0">
                <a:ea typeface="+mn-lt"/>
                <a:cs typeface="+mn-lt"/>
              </a:rPr>
              <a:t>. 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77335C-B49F-4674-B9BC-A5A515A9D9E8}"/>
              </a:ext>
            </a:extLst>
          </p:cNvPr>
          <p:cNvSpPr txBox="1"/>
          <p:nvPr/>
        </p:nvSpPr>
        <p:spPr>
          <a:xfrm>
            <a:off x="8707582" y="3789218"/>
            <a:ext cx="274319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ighlight>
                  <a:srgbClr val="00FFFF"/>
                </a:highlight>
                <a:ea typeface="+mn-lt"/>
                <a:cs typeface="+mn-lt"/>
              </a:rPr>
              <a:t> </a:t>
            </a:r>
            <a:r>
              <a:rPr lang="en-US" b="1" dirty="0">
                <a:highlight>
                  <a:srgbClr val="00FFFF"/>
                </a:highlight>
                <a:ea typeface="+mn-lt"/>
                <a:cs typeface="+mn-lt"/>
              </a:rPr>
              <a:t>Overall Percentage</a:t>
            </a:r>
            <a:r>
              <a:rPr lang="en-US" dirty="0">
                <a:highlight>
                  <a:srgbClr val="00FFFF"/>
                </a:highlight>
                <a:ea typeface="+mn-lt"/>
                <a:cs typeface="+mn-lt"/>
              </a:rPr>
              <a:t> – This gives the overall percent of cases that are correctly predicted by the mode</a:t>
            </a:r>
            <a:endParaRPr lang="en-US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40418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9D0C8-A02F-413D-A7D5-8ED6FB894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496712"/>
          </a:xfrm>
        </p:spPr>
        <p:txBody>
          <a:bodyPr>
            <a:noAutofit/>
          </a:bodyPr>
          <a:lstStyle/>
          <a:p>
            <a:r>
              <a:rPr lang="en-US" sz="2800" dirty="0"/>
              <a:t>Table 3, at least one day data, Birth Weight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47827DC-482F-4E71-808E-C6101C2D7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3930" y="1184146"/>
            <a:ext cx="4283000" cy="40754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3E636A-3B8A-4A54-B982-DCF209997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70" y="5257553"/>
            <a:ext cx="4275738" cy="11981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22E6ED-1EBC-4E98-8300-A5A5A4413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418" y="1178710"/>
            <a:ext cx="6768057" cy="530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348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57340-33A0-43B7-A632-71B0F0517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24934"/>
          </a:xfrm>
        </p:spPr>
        <p:txBody>
          <a:bodyPr>
            <a:noAutofit/>
          </a:bodyPr>
          <a:lstStyle/>
          <a:p>
            <a:r>
              <a:rPr lang="en-US" sz="2800" dirty="0"/>
              <a:t>Table 3, at least one day data, Sex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5339B4-6599-4174-93E3-F187AB2ED8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060" y="1308701"/>
            <a:ext cx="4264245" cy="37650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EB18D7-7EF2-4217-88E6-4C098B5C4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88" y="5074224"/>
            <a:ext cx="4267943" cy="12712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E58B4B-7C33-4EDF-A06A-C134F617F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957" y="1351117"/>
            <a:ext cx="6496384" cy="50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038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F0302-9AB1-4CEA-927E-5BBE540C4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00193"/>
          </a:xfrm>
        </p:spPr>
        <p:txBody>
          <a:bodyPr>
            <a:normAutofit/>
          </a:bodyPr>
          <a:lstStyle/>
          <a:p>
            <a:r>
              <a:rPr lang="en-US" sz="2800" dirty="0"/>
              <a:t>Table 3, at least one day data, %SGA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DBEDA1-6A80-4F29-8706-A206DEB5C3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8494" y="1308638"/>
            <a:ext cx="4359406" cy="36897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827F55-51CD-46A0-ADFD-E78508D5E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63" y="4974022"/>
            <a:ext cx="4356139" cy="14224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45828C-5A9E-41C9-8105-8E0541ED2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147" y="1285267"/>
            <a:ext cx="6338818" cy="512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532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FF69F-748F-42B3-BF4F-403E70C6A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00193"/>
          </a:xfrm>
        </p:spPr>
        <p:txBody>
          <a:bodyPr>
            <a:normAutofit/>
          </a:bodyPr>
          <a:lstStyle/>
          <a:p>
            <a:r>
              <a:rPr lang="en-US" sz="2800" dirty="0"/>
              <a:t>Table 3, at least one day data, Prenatal Steroids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326BD2-292B-4033-A3B5-25C750E4AE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865" y="1223972"/>
            <a:ext cx="4112991" cy="4141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A9C366-BBCE-4C7B-8491-BBDA2CE85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22" y="5383512"/>
            <a:ext cx="4111548" cy="14916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EDF83C-54DA-4313-B4C0-2030D9248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953" y="1229304"/>
            <a:ext cx="6540875" cy="517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5070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A9F76-5E8D-45A8-AC3E-A33E33AC3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43749"/>
          </a:xfrm>
        </p:spPr>
        <p:txBody>
          <a:bodyPr>
            <a:normAutofit/>
          </a:bodyPr>
          <a:lstStyle/>
          <a:p>
            <a:r>
              <a:rPr lang="en-US" sz="2800" dirty="0"/>
              <a:t>Table 3, at least one day data, Cesarean Section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3EB0F4-688D-4278-89FD-FF3DEE69A2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876" y="1187533"/>
            <a:ext cx="4081816" cy="3868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EAEF04-FC2A-46AA-BBF5-8715473C5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69" y="5052198"/>
            <a:ext cx="4081686" cy="14065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9738C1-4571-4098-A622-6B7FCDCBF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858" y="1238112"/>
            <a:ext cx="6484654" cy="520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7797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70374-F3B8-42EB-B7B9-B39D348F4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524934"/>
          </a:xfrm>
        </p:spPr>
        <p:txBody>
          <a:bodyPr>
            <a:normAutofit/>
          </a:bodyPr>
          <a:lstStyle/>
          <a:p>
            <a:r>
              <a:rPr lang="en-US" sz="2800" dirty="0"/>
              <a:t>Table 3, at least one day data, Multiple Gestations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BAF3AE-1607-49A3-AFAC-17AA14C277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842" y="1148713"/>
            <a:ext cx="4124412" cy="38496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D63F4D-621E-4D40-BAB5-6EC578EE4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13" y="4935163"/>
            <a:ext cx="4121191" cy="14911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594F2B-9EEC-423A-B4F3-CD6D999A4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847" y="1169905"/>
            <a:ext cx="6812756" cy="521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82821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37FAE0-85F5-4D78-B493-0719F8BE6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397" y="1453202"/>
            <a:ext cx="4863530" cy="48468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97FFCE-20A2-44D9-BCFC-9436C4C34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219" y="2541008"/>
            <a:ext cx="4862486" cy="223109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A5CDCE8-C288-43B6-9F32-D60C4829B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096" y="473260"/>
            <a:ext cx="10058400" cy="686765"/>
          </a:xfrm>
        </p:spPr>
        <p:txBody>
          <a:bodyPr>
            <a:normAutofit/>
          </a:bodyPr>
          <a:lstStyle/>
          <a:p>
            <a:r>
              <a:rPr lang="en-US" sz="2400">
                <a:ea typeface="+mj-lt"/>
                <a:cs typeface="+mj-lt"/>
              </a:rPr>
              <a:t>Multivariable logistic regression, GA, BW, %SGA, Duration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4561405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A02AB-1871-410B-AF23-B91E36C80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72D980C8-2EF9-40C9-80F7-63A727059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29" y="1518839"/>
            <a:ext cx="4558381" cy="4394176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19484CAF-75DE-469E-BC39-F826F1C29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154" y="2979180"/>
            <a:ext cx="6327103" cy="180984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64CC73E-208C-42FE-9280-2FB00999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207" y="510890"/>
            <a:ext cx="10058400" cy="686765"/>
          </a:xfrm>
        </p:spPr>
        <p:txBody>
          <a:bodyPr>
            <a:normAutofit/>
          </a:bodyPr>
          <a:lstStyle/>
          <a:p>
            <a:r>
              <a:rPr lang="en-US" sz="2400" dirty="0">
                <a:ea typeface="+mj-lt"/>
                <a:cs typeface="+mj-lt"/>
              </a:rPr>
              <a:t>Multivariable logistic regression, GA, BW, %SGA, Duration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525323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23847A-243D-4C40-B3AE-1FF0162D0E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634" y="1666182"/>
            <a:ext cx="4489617" cy="44893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853EF4-EC33-4418-B9AE-E88881235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115" y="2315292"/>
            <a:ext cx="5219968" cy="255918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165A4F5-F28A-45DD-A882-58A27DCF3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33" y="661409"/>
            <a:ext cx="10058400" cy="68438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dirty="0">
                <a:ea typeface="+mj-lt"/>
                <a:cs typeface="+mj-lt"/>
              </a:rPr>
              <a:t>Multivariable logistic regression, GA, BW, %SGA, %time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9858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A651707-313B-41F8-BB95-EBD7DC0CE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24" y="1432045"/>
            <a:ext cx="4463362" cy="4897019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06041D24-302C-43CC-8D61-2E5E48E50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870" y="2962933"/>
            <a:ext cx="6881668" cy="177879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5E49967-EE6B-4760-8E9E-4DF58B891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133" y="661409"/>
            <a:ext cx="10058400" cy="68438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>
                <a:ea typeface="+mj-lt"/>
                <a:cs typeface="+mj-lt"/>
              </a:rPr>
              <a:t>Multivariable logistic regression, GA, BW, %SGA, %time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2971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VE.pptx" id="{928531FE-40B6-4895-993A-83D26AA1E005}" vid="{C99C5ABD-1620-4AD2-A38C-62625556F38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577</TotalTime>
  <Words>2142</Words>
  <Application>Microsoft Office PowerPoint</Application>
  <PresentationFormat>Widescreen</PresentationFormat>
  <Paragraphs>219</Paragraphs>
  <Slides>184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184</vt:i4>
      </vt:variant>
    </vt:vector>
  </HeadingPairs>
  <TitlesOfParts>
    <vt:vector size="191" baseType="lpstr">
      <vt:lpstr>Arial</vt:lpstr>
      <vt:lpstr>Calibri</vt:lpstr>
      <vt:lpstr>Calibri Light</vt:lpstr>
      <vt:lpstr>Century Gothic</vt:lpstr>
      <vt:lpstr>Garamond</vt:lpstr>
      <vt:lpstr>office theme</vt:lpstr>
      <vt:lpstr>SavonVTI</vt:lpstr>
      <vt:lpstr>New Tasks 01/14/2022 Samaneh</vt:lpstr>
      <vt:lpstr>Tasks</vt:lpstr>
      <vt:lpstr>Number of ROP for 50% tables</vt:lpstr>
      <vt:lpstr>Number of ROP for at least one day data tables</vt:lpstr>
      <vt:lpstr>Interpreting binary logistic regression output</vt:lpstr>
      <vt:lpstr>PowerPoint Presentation</vt:lpstr>
      <vt:lpstr>PowerPoint Presentation</vt:lpstr>
      <vt:lpstr>Interpreting binary logistic regression output </vt:lpstr>
      <vt:lpstr>Interpreting binary logistic regression output </vt:lpstr>
      <vt:lpstr>Interpreting binary logistic regression output </vt:lpstr>
      <vt:lpstr>Table 1, 50% data, Gestational Age(GA)</vt:lpstr>
      <vt:lpstr>Table 1, 50% data, Birth weight</vt:lpstr>
      <vt:lpstr>Table 1, 50% data, Sex</vt:lpstr>
      <vt:lpstr>Table 1, 50% data, %SGA</vt:lpstr>
      <vt:lpstr>Table 1, 50% data, Prenatal steroids</vt:lpstr>
      <vt:lpstr>Table 1, 50% data, Cesarean Section</vt:lpstr>
      <vt:lpstr>Table 1, 50% data, Multiple Gestations</vt:lpstr>
      <vt:lpstr>Multivariable logistic regression, GA, BW, %SGA, Duration</vt:lpstr>
      <vt:lpstr>Multivariable logistic regression, GA, BW, %SGA, %time </vt:lpstr>
      <vt:lpstr>Multivariable logistic regression, GA, BW, %SGA, # event </vt:lpstr>
      <vt:lpstr>Multivariable logistic regression, GA, BW, %SGA, Duration, %time, #events </vt:lpstr>
      <vt:lpstr>Multivariable logistic regression, GA, BW, %SGA, Duration, %time, #events </vt:lpstr>
      <vt:lpstr>Table 2, 50% data, Gestational Age(GA)</vt:lpstr>
      <vt:lpstr>Table 2, 50% data, Birth weight</vt:lpstr>
      <vt:lpstr>Table 2, 50% data, Sex</vt:lpstr>
      <vt:lpstr>Table 2, 50% data, %SGA</vt:lpstr>
      <vt:lpstr>Table 2, 50% data, Prenatal steroids</vt:lpstr>
      <vt:lpstr>Table 2, 50% data, Cesarean Section</vt:lpstr>
      <vt:lpstr>Table 2, 50% data, Multiple Gestations</vt:lpstr>
      <vt:lpstr>Multivariable logistic regression, GA, BW, %SGA, Duration</vt:lpstr>
      <vt:lpstr>Multivariable logistic regression, GA, BW, %SGA, %time </vt:lpstr>
      <vt:lpstr>Multivariable logistic regression, GA, BW, %SGA, # event</vt:lpstr>
      <vt:lpstr>PowerPoint Presentation</vt:lpstr>
      <vt:lpstr>Table 3, 50% data, Gestational Age(GA)</vt:lpstr>
      <vt:lpstr>Table 3, 50% data, Birth weight</vt:lpstr>
      <vt:lpstr>Table 3, 50% data, Sex</vt:lpstr>
      <vt:lpstr>Table 3, 50% data, %SGA</vt:lpstr>
      <vt:lpstr>Table 3, 50% data, Prenatal steroids</vt:lpstr>
      <vt:lpstr>Table 3, 50% data, Cesarean Section</vt:lpstr>
      <vt:lpstr>Table 3, 50% data, Multiple Gestations</vt:lpstr>
      <vt:lpstr>Multivariable logistic regression, GA, BW, %SGA, Duration</vt:lpstr>
      <vt:lpstr>Multivariable logistic regression, GA, BW, %SGA, %time </vt:lpstr>
      <vt:lpstr>Multivariable logistic regression, GA, BW, %SGA, # event</vt:lpstr>
      <vt:lpstr>PowerPoint Presentation</vt:lpstr>
      <vt:lpstr>Table 4, 50% data, Gestational Age(GA)</vt:lpstr>
      <vt:lpstr>Table 4, 50% data, Birth weight(BW)</vt:lpstr>
      <vt:lpstr>Table 4, 50% data, Sex</vt:lpstr>
      <vt:lpstr>Table 4, 50% data, %SGA</vt:lpstr>
      <vt:lpstr>Table 4, 50% data, Prenatal Steroids</vt:lpstr>
      <vt:lpstr>Table 4, 50% data, Cesarean Section</vt:lpstr>
      <vt:lpstr>Table 4, 50% data, Multiple Gestations</vt:lpstr>
      <vt:lpstr>Multivariable logistic regression, GA, BW, %SGA, Duration</vt:lpstr>
      <vt:lpstr>Multivariable logistic regression, GA, BW, %SGA, %time </vt:lpstr>
      <vt:lpstr>Multivariable logistic regression, GA, BW, %SGA, # event</vt:lpstr>
      <vt:lpstr>PowerPoint Presentation</vt:lpstr>
      <vt:lpstr>Table 5, 50% data, Gestational Age(GA)</vt:lpstr>
      <vt:lpstr>Table 5, 50% data, Birth weight(BW)</vt:lpstr>
      <vt:lpstr>Table 5, 50% data, Sex</vt:lpstr>
      <vt:lpstr>Table 5, 50% data, %SGA</vt:lpstr>
      <vt:lpstr>Table 5, 50% data, Prenatal Steroids</vt:lpstr>
      <vt:lpstr>Table 5, 50% data, Cesarean Section</vt:lpstr>
      <vt:lpstr>Table 5, 50% data, Multiple Gestations</vt:lpstr>
      <vt:lpstr>Multivariable logistic regression, GA, BW, %SGA, Duration</vt:lpstr>
      <vt:lpstr>Multivariable logistic regression, GA, BW, %SGA, %time </vt:lpstr>
      <vt:lpstr>Multivariable logistic regression, GA, BW, %SGA, # event</vt:lpstr>
      <vt:lpstr>PowerPoint Presentation</vt:lpstr>
      <vt:lpstr>Table 6, 50% data, Gestational Age(GA)</vt:lpstr>
      <vt:lpstr>Table 6, 50% data, Birth weight(BW)</vt:lpstr>
      <vt:lpstr>Table 6, 50% data, Sex</vt:lpstr>
      <vt:lpstr>Table 6, 50% data, %SGA</vt:lpstr>
      <vt:lpstr>Table 6, 50% data, Prenatal Steroids</vt:lpstr>
      <vt:lpstr>Table 6, 50% data, Cesarean Section</vt:lpstr>
      <vt:lpstr>Table 6, 50% data, Multiple Gestations</vt:lpstr>
      <vt:lpstr>Multivariable logistic regression, GA, BW, %SGA, Duration</vt:lpstr>
      <vt:lpstr>Multivariable logistic regression, GA, BW, %SGA, %time </vt:lpstr>
      <vt:lpstr>Multivariable logistic regression, GA, BW, %SGA, # event</vt:lpstr>
      <vt:lpstr>PowerPoint Presentation</vt:lpstr>
      <vt:lpstr>Table 7, 50% data, Gestational Age(GA)</vt:lpstr>
      <vt:lpstr>Table 7, 50% data, Birth weight(BW)</vt:lpstr>
      <vt:lpstr>Table 7, 50% data, Sex</vt:lpstr>
      <vt:lpstr>Table 7, 50% data, %SGA</vt:lpstr>
      <vt:lpstr>Table 7, 50% data, Prenatal Steroids</vt:lpstr>
      <vt:lpstr>Table 7, 50% data, Cesarean Section</vt:lpstr>
      <vt:lpstr>Table 7, 50% data, Multiple Gestations</vt:lpstr>
      <vt:lpstr>Multivariable logistic regression, GA, BW, %SGA, Duration</vt:lpstr>
      <vt:lpstr>Multivariable logistic regression, GA, BW, %SGA, %time </vt:lpstr>
      <vt:lpstr>Multivariable logistic regression, GA, BW, %SGA, # event</vt:lpstr>
      <vt:lpstr>PowerPoint Presentation</vt:lpstr>
      <vt:lpstr>Table 3, at least one day data, Gestational Age</vt:lpstr>
      <vt:lpstr>Table 3, at least one day data, Birth Weight</vt:lpstr>
      <vt:lpstr>Table 3, at least one day data, Sex</vt:lpstr>
      <vt:lpstr>Table 3, at least one day data, %SGA</vt:lpstr>
      <vt:lpstr>Table 3, at least one day data, Prenatal Steroids</vt:lpstr>
      <vt:lpstr>Table 3, at least one day data, Cesarean Section</vt:lpstr>
      <vt:lpstr>Table 3, at least one day data, Multiple Gestations</vt:lpstr>
      <vt:lpstr>Multivariable logistic regression, GA, BW, %SGA, Duration</vt:lpstr>
      <vt:lpstr>Multivariable logistic regression, GA, BW, %SGA, Duration</vt:lpstr>
      <vt:lpstr>Multivariable logistic regression, GA, BW, %SGA, %time </vt:lpstr>
      <vt:lpstr>Multivariable logistic regression, GA, BW, %SGA, %time </vt:lpstr>
      <vt:lpstr>Multivariable logistic regression, GA, BW, %SGA, # event </vt:lpstr>
      <vt:lpstr>Multivariable logistic regression, GA, BW, %SGA, # event </vt:lpstr>
      <vt:lpstr>PowerPoint Presentation</vt:lpstr>
      <vt:lpstr>PowerPoint Presentation</vt:lpstr>
      <vt:lpstr>Table 4, at least one day data, Gestational Age</vt:lpstr>
      <vt:lpstr>Table 4, at least one day data, Gestational Age</vt:lpstr>
      <vt:lpstr>Table 4, at least one day data, Birth Weight </vt:lpstr>
      <vt:lpstr>Table 4, at least one day data, Birth Weight </vt:lpstr>
      <vt:lpstr>Table 4, at least one day data, Sex </vt:lpstr>
      <vt:lpstr>Table 4, at least one day data, Sex </vt:lpstr>
      <vt:lpstr>Table 4, at least one day data, %SGA</vt:lpstr>
      <vt:lpstr>Table 4, at least one day data, %SGA</vt:lpstr>
      <vt:lpstr>Table 4, at least one day data, Prenatal Steroids</vt:lpstr>
      <vt:lpstr>Table 4, at least one day data, Prenatal Steroids</vt:lpstr>
      <vt:lpstr>Table 4, at least one day data, Cesarean Section</vt:lpstr>
      <vt:lpstr>Table 4, at least one day data, Multiple Gestations</vt:lpstr>
      <vt:lpstr>Multivariable logistic regression, GA, BW, %SGA, Duration</vt:lpstr>
      <vt:lpstr>Multivariable logistic regression, GA, BW, %SGA, %time </vt:lpstr>
      <vt:lpstr>PowerPoint Presentation</vt:lpstr>
      <vt:lpstr>PowerPoint Presentation</vt:lpstr>
      <vt:lpstr>Table 5, at least one day data, Gestational Age</vt:lpstr>
      <vt:lpstr>Table 5, at least one day data, Birth Weight</vt:lpstr>
      <vt:lpstr>Table 5, at least one day data, Sex</vt:lpstr>
      <vt:lpstr>Table 5, at least one day data, %SGA</vt:lpstr>
      <vt:lpstr>Table 5, at least one day data, Prenatal Steroids</vt:lpstr>
      <vt:lpstr>Table 5, at least one day data, Cesarean Section</vt:lpstr>
      <vt:lpstr>Table 5, at least one day data, Multiple Gestations</vt:lpstr>
      <vt:lpstr>Multivariable logistic regression, GA, BW, %SGA, Duration</vt:lpstr>
      <vt:lpstr>Multivariable logistic regression, GA, BW, %SGA, %time </vt:lpstr>
      <vt:lpstr>PowerPoint Presentation</vt:lpstr>
      <vt:lpstr>PowerPoint Presentation</vt:lpstr>
      <vt:lpstr>Table 6, at least one day data, Gestational Age</vt:lpstr>
      <vt:lpstr>Table 6, at least one day data, Birth Weight</vt:lpstr>
      <vt:lpstr>Table 6, at least one day data, Sex</vt:lpstr>
      <vt:lpstr>Table 6, at least one day data, %SGA</vt:lpstr>
      <vt:lpstr>Table 6, at least one day data, Prenatal Steroids</vt:lpstr>
      <vt:lpstr>Table 6, at least one day data, Cesarean Section</vt:lpstr>
      <vt:lpstr>Table 6, at least one day data, Multiple Gestations</vt:lpstr>
      <vt:lpstr>Multivariable logistic regression, GA, BW, %SGA, Duration</vt:lpstr>
      <vt:lpstr>Multivariable logistic regression, GA, BW, %SGA, %time </vt:lpstr>
      <vt:lpstr>PowerPoint Presentation</vt:lpstr>
      <vt:lpstr>PowerPoint Presentation</vt:lpstr>
      <vt:lpstr>Table 7, at least one day data, Gestational Age</vt:lpstr>
      <vt:lpstr>Table 7, at least one day data, Birth Weight</vt:lpstr>
      <vt:lpstr>Table 7, at least one day data, Sex</vt:lpstr>
      <vt:lpstr>Table 7, at least one day data, %SGA</vt:lpstr>
      <vt:lpstr>Table 7, at least one day data, Prenatal Steroids</vt:lpstr>
      <vt:lpstr>Table 7, at least one day data, Cesarean Section</vt:lpstr>
      <vt:lpstr>Table 7, at least one day data, Multiple Gestations</vt:lpstr>
      <vt:lpstr>Multivariable logistic regression, GA, BW, %SGA, Duration</vt:lpstr>
      <vt:lpstr>Multivariable logistic regression, GA, BW, %SGA, %time </vt:lpstr>
      <vt:lpstr>PowerPoint Presentation</vt:lpstr>
      <vt:lpstr>PowerPoint Presentation</vt:lpstr>
      <vt:lpstr>Conclusion</vt:lpstr>
      <vt:lpstr>PowerPoint Presentation</vt:lpstr>
      <vt:lpstr>All ROP Features</vt:lpstr>
      <vt:lpstr>GA, BW, Sex</vt:lpstr>
      <vt:lpstr>GA, BW, %SGA</vt:lpstr>
      <vt:lpstr>GA, BW, Prenatal Steroids</vt:lpstr>
      <vt:lpstr>GA, BW, Cesarean Section</vt:lpstr>
      <vt:lpstr>GA, BW, Multiple Gestations</vt:lpstr>
      <vt:lpstr>Table 1, 50% data, all IH features</vt:lpstr>
      <vt:lpstr>Table 2, 50% data, all IH features</vt:lpstr>
      <vt:lpstr>Table 3, 50% data, all IH features</vt:lpstr>
      <vt:lpstr>Table 4, 50% data, all IH features</vt:lpstr>
      <vt:lpstr>Table 5, 50% data, all IH features</vt:lpstr>
      <vt:lpstr>Table 6, 50% data, all IH features</vt:lpstr>
      <vt:lpstr>Table 7, 50% data, all IH features</vt:lpstr>
      <vt:lpstr>Table 3, at least one-day data, all IH features</vt:lpstr>
      <vt:lpstr>Table 4, at least one-day data, all IH features</vt:lpstr>
      <vt:lpstr>Table 5, at least one-day data, all IH features</vt:lpstr>
      <vt:lpstr>Table 6, at least one-day data, all IH features</vt:lpstr>
      <vt:lpstr>Table 7, at least one-day data, all IH features</vt:lpstr>
      <vt:lpstr>Table 2, 50% data, all IH Features and GA, BW, Sex</vt:lpstr>
      <vt:lpstr>Table 3, 50% data, all IH Features and GA, BW, Sex</vt:lpstr>
      <vt:lpstr>Table 4, 50% data, all IH Features and GA, BW, Sex</vt:lpstr>
      <vt:lpstr>Table 2, at least one-day , all IH Features and GA, BW, Sex</vt:lpstr>
      <vt:lpstr>Table 3, at least one-day data, all IH Features and GA, BW, Sex</vt:lpstr>
      <vt:lpstr>Table 4, at least one-day data, all IH Features and GA, BW, Sex</vt:lpstr>
      <vt:lpstr>Table 3, 50% data, all IH Features and GA, BW, %SGA</vt:lpstr>
      <vt:lpstr>Table 4, 50% data, all IH Features and GA, BW, %SGA</vt:lpstr>
      <vt:lpstr>Table 3, at least one-day data, all IH Features and GA, BW, %SGA</vt:lpstr>
      <vt:lpstr>Table 4, at least one-day data, all IH Features and GA, BW, %SGA</vt:lpstr>
      <vt:lpstr>PowerPoint Presentation</vt:lpstr>
      <vt:lpstr>GA and BW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Rabienia Haratbar, Samaneh</cp:lastModifiedBy>
  <cp:revision>29</cp:revision>
  <dcterms:created xsi:type="dcterms:W3CDTF">2022-01-17T23:52:44Z</dcterms:created>
  <dcterms:modified xsi:type="dcterms:W3CDTF">2022-01-19T18:04:43Z</dcterms:modified>
</cp:coreProperties>
</file>